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23"/>
  </p:notesMasterIdLst>
  <p:handoutMasterIdLst>
    <p:handoutMasterId r:id="rId24"/>
  </p:handoutMasterIdLst>
  <p:sldIdLst>
    <p:sldId id="256" r:id="rId2"/>
    <p:sldId id="258" r:id="rId3"/>
    <p:sldId id="260" r:id="rId4"/>
    <p:sldId id="259" r:id="rId5"/>
    <p:sldId id="261" r:id="rId6"/>
    <p:sldId id="275" r:id="rId7"/>
    <p:sldId id="276" r:id="rId8"/>
    <p:sldId id="262" r:id="rId9"/>
    <p:sldId id="273" r:id="rId10"/>
    <p:sldId id="263" r:id="rId11"/>
    <p:sldId id="279" r:id="rId12"/>
    <p:sldId id="268" r:id="rId13"/>
    <p:sldId id="269" r:id="rId14"/>
    <p:sldId id="277" r:id="rId15"/>
    <p:sldId id="267" r:id="rId16"/>
    <p:sldId id="266" r:id="rId17"/>
    <p:sldId id="270" r:id="rId18"/>
    <p:sldId id="281" r:id="rId19"/>
    <p:sldId id="280" r:id="rId20"/>
    <p:sldId id="274" r:id="rId21"/>
    <p:sldId id="272"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00"/>
    <a:srgbClr val="0000FF"/>
    <a:srgbClr val="13BD23"/>
    <a:srgbClr val="FF0066"/>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1313" y="45"/>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92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7735128-CF1B-4C30-A36F-F81B4B1C39AC}" type="datetimeFigureOut">
              <a:rPr lang="en-US" smtClean="0"/>
              <a:t>6/14/2018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90CBA7E-9D91-4F4C-A4E3-E293AF934BE2}" type="slidenum">
              <a:rPr lang="en-US" smtClean="0"/>
              <a:t>‹#›</a:t>
            </a:fld>
            <a:endParaRPr lang="en-US"/>
          </a:p>
        </p:txBody>
      </p:sp>
    </p:spTree>
    <p:extLst>
      <p:ext uri="{BB962C8B-B14F-4D97-AF65-F5344CB8AC3E}">
        <p14:creationId xmlns:p14="http://schemas.microsoft.com/office/powerpoint/2010/main" val="319576268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D814F0C-DFA4-4D5B-9B10-D8AE2876FAE0}" type="datetimeFigureOut">
              <a:rPr lang="en-US" smtClean="0"/>
              <a:t>6/14/2018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E3BE77-C1C7-4700-9F94-D11A9137081E}" type="slidenum">
              <a:rPr lang="en-US" smtClean="0"/>
              <a:t>‹#›</a:t>
            </a:fld>
            <a:endParaRPr lang="en-US"/>
          </a:p>
        </p:txBody>
      </p:sp>
    </p:spTree>
    <p:extLst>
      <p:ext uri="{BB962C8B-B14F-4D97-AF65-F5344CB8AC3E}">
        <p14:creationId xmlns:p14="http://schemas.microsoft.com/office/powerpoint/2010/main" val="79680639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DE3BE77-C1C7-4700-9F94-D11A9137081E}" type="slidenum">
              <a:rPr lang="en-US" smtClean="0"/>
              <a:t>8</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B176517-E79B-4644-B6A9-12A1579CDE68}" type="slidenum">
              <a:rPr lang="en-US" smtClean="0"/>
              <a:pPr/>
              <a:t>13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ფსიქიკური ჯანმრთელობის სტაციონარული სერვისების პირველი კომპლექსური სტანდარტების დანერგვა პაციენტს მაღალი ხარისხის მკურნალობითა და მოვლით უზრუნველყოფს, რაც მათ უფლებების პრიმატით განხორციელდება. პაციენტების დროული, მტკიცებულებებზე დაფუძნებული მკურნალობა, რომელიც უზრუნველყოფილი უნდა იყოს კომპეტენტური პერსონალით, კარგი ფსიქიკური ჯანდაცვის ფუნდამენტია. </a:t>
            </a:r>
            <a:endParaRPr lang="en-US" dirty="0"/>
          </a:p>
          <a:p>
            <a:r>
              <a:rPr lang="ka-GE" dirty="0"/>
              <a:t>სტანდარტები, ერთი მხრივ, პირველად იძლევა სტაციონარული სერვისების ხარისხის შეფასების საშუალებას, ხოლო მეორე მხრივ, ფსიქიკური ჯანდაცვის სპეციალისტებმა მიიღეს პროფესიული საქმიანობის მკაფიო ჩარჩოები, რომლის დაცვაც ეფექტური და ხარისხიანი მკურნალობის გარკვეული გარანტიაა. ამასთან, პაციენტებს მეტი წარმოდგენა და უკუკავშირი ექნებათ ფსიქიკური ჯანმრთელობის სამსახურებზე, პაციენტის უფლებებსა და მკურნალობის/ზრუნვის მოსალოდნელ შედეგებზე. </a:t>
            </a:r>
            <a:endParaRPr lang="en-US" dirty="0"/>
          </a:p>
          <a:p>
            <a:endParaRPr lang="en-US" dirty="0"/>
          </a:p>
        </p:txBody>
      </p:sp>
      <p:sp>
        <p:nvSpPr>
          <p:cNvPr id="4" name="Slide Number Placeholder 3"/>
          <p:cNvSpPr>
            <a:spLocks noGrp="1"/>
          </p:cNvSpPr>
          <p:nvPr>
            <p:ph type="sldNum" sz="quarter" idx="10"/>
          </p:nvPr>
        </p:nvSpPr>
        <p:spPr/>
        <p:txBody>
          <a:bodyPr/>
          <a:lstStyle/>
          <a:p>
            <a:fld id="{2B176517-E79B-4644-B6A9-12A1579CDE68}" type="slidenum">
              <a:rPr lang="en-US" smtClean="0"/>
              <a:pPr/>
              <a:t>17</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D0C9582-FDD7-4A17-B411-032B5B3975F5}" type="datetime1">
              <a:rPr lang="en-US" smtClean="0"/>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47781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E0B7270-0CE4-4920-87D5-B43208ED8FA0}" type="datetime1">
              <a:rPr lang="en-US" smtClean="0"/>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2879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0943EC-6972-453D-A11A-91B6B69DCC35}" type="datetime1">
              <a:rPr lang="en-US" smtClean="0"/>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46839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0474BF-82A3-44C3-A957-8108AC26B12A}" type="datetime1">
              <a:rPr lang="en-US" smtClean="0"/>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246499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B82A807-9E21-4E55-9644-543A6D2D1481}" type="datetime1">
              <a:rPr lang="en-US" smtClean="0"/>
              <a:t>6/14/2018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2393120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84A9302-8AC1-404F-A43D-4419E8EC31FA}" type="datetime1">
              <a:rPr lang="en-US" smtClean="0"/>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0314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3D2F10E-C538-4879-8B62-E137A5850FCD}" type="datetime1">
              <a:rPr lang="en-US" smtClean="0"/>
              <a:t>6/14/2018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26749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19B1E0D-67C2-4D52-8986-2F8348434FA5}" type="datetime1">
              <a:rPr lang="en-US" smtClean="0"/>
              <a:t>6/14/2018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90280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7C80C2-0AA8-4F62-BFDC-B65C6D6FCE4A}" type="datetime1">
              <a:rPr lang="en-US" smtClean="0"/>
              <a:t>6/14/2018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39358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FA5A19B-7170-453C-9FD2-AAF8555E4FA7}" type="datetime1">
              <a:rPr lang="en-US" smtClean="0"/>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97156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9B9D70F-32D5-4A45-A9B8-1CA85EA0363D}" type="datetime1">
              <a:rPr lang="en-US" smtClean="0"/>
              <a:t>6/14/2018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395321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D57D3A-2D10-4BA8-9FE2-B9D3C57EDAD9}" type="datetime1">
              <a:rPr lang="en-US" smtClean="0"/>
              <a:t>6/14/2018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81375295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ka-GE" b="1" dirty="0"/>
              <a:t>ფსიქიატრიული</a:t>
            </a:r>
            <a:r>
              <a:rPr lang="en-US" b="1" dirty="0"/>
              <a:t> </a:t>
            </a:r>
            <a:r>
              <a:rPr lang="ka-GE" b="1" dirty="0"/>
              <a:t>რეაბილიტაციური </a:t>
            </a:r>
            <a:r>
              <a:rPr lang="en-US" b="1" dirty="0"/>
              <a:t> </a:t>
            </a:r>
            <a:r>
              <a:rPr lang="ka-GE" b="1" dirty="0"/>
              <a:t>დღის ცენტრი </a:t>
            </a:r>
            <a:endParaRPr lang="ru-RU" dirty="0"/>
          </a:p>
        </p:txBody>
      </p:sp>
      <p:sp>
        <p:nvSpPr>
          <p:cNvPr id="3" name="Subtitle 2"/>
          <p:cNvSpPr>
            <a:spLocks noGrp="1"/>
          </p:cNvSpPr>
          <p:nvPr>
            <p:ph type="subTitle" idx="1"/>
          </p:nvPr>
        </p:nvSpPr>
        <p:spPr>
          <a:xfrm>
            <a:off x="1447800" y="4267200"/>
            <a:ext cx="6400800" cy="1295400"/>
          </a:xfrm>
        </p:spPr>
        <p:txBody>
          <a:bodyPr>
            <a:normAutofit fontScale="92500" lnSpcReduction="10000"/>
          </a:bodyPr>
          <a:lstStyle/>
          <a:p>
            <a:pPr>
              <a:defRPr/>
            </a:pPr>
            <a:r>
              <a:rPr lang="ka-GE" sz="2000" b="1" dirty="0">
                <a:solidFill>
                  <a:schemeClr val="bg1">
                    <a:lumMod val="50000"/>
                  </a:schemeClr>
                </a:solidFill>
              </a:rPr>
              <a:t>მანანა შარაშიძე</a:t>
            </a:r>
            <a:endParaRPr lang="en-US" sz="2000" b="1" dirty="0">
              <a:solidFill>
                <a:schemeClr val="bg1">
                  <a:lumMod val="50000"/>
                </a:schemeClr>
              </a:solidFill>
            </a:endParaRPr>
          </a:p>
          <a:p>
            <a:pPr>
              <a:defRPr/>
            </a:pPr>
            <a:r>
              <a:rPr lang="ka-GE" sz="2000" b="1" dirty="0">
                <a:solidFill>
                  <a:schemeClr val="bg1">
                    <a:lumMod val="50000"/>
                  </a:schemeClr>
                </a:solidFill>
              </a:rPr>
              <a:t> </a:t>
            </a:r>
            <a:endParaRPr lang="en-US" sz="2000" b="1" dirty="0">
              <a:solidFill>
                <a:schemeClr val="bg1">
                  <a:lumMod val="50000"/>
                </a:schemeClr>
              </a:solidFill>
            </a:endParaRPr>
          </a:p>
          <a:p>
            <a:pPr>
              <a:defRPr/>
            </a:pPr>
            <a:r>
              <a:rPr lang="ka-GE" sz="2000" dirty="0"/>
              <a:t>სემინარი: ფსიქიკური ჯანდაცვის სერვისების ხარისხის გაუმჯობესების ხელშეწყობა</a:t>
            </a:r>
            <a:endParaRPr lang="en-US" sz="2000" dirty="0"/>
          </a:p>
          <a:p>
            <a:endParaRPr lang="en-US" sz="2000" b="1" dirty="0">
              <a:solidFill>
                <a:schemeClr val="bg1">
                  <a:lumMod val="50000"/>
                </a:schemeClr>
              </a:solidFill>
            </a:endParaRPr>
          </a:p>
          <a:p>
            <a:endParaRPr lang="ru-RU" dirty="0">
              <a:solidFill>
                <a:schemeClr val="bg1">
                  <a:lumMod val="50000"/>
                </a:schemeClr>
              </a:solidFill>
            </a:endParaRPr>
          </a:p>
        </p:txBody>
      </p:sp>
      <p:grpSp>
        <p:nvGrpSpPr>
          <p:cNvPr id="8" name="Group 7"/>
          <p:cNvGrpSpPr/>
          <p:nvPr/>
        </p:nvGrpSpPr>
        <p:grpSpPr>
          <a:xfrm>
            <a:off x="381000" y="304800"/>
            <a:ext cx="8453886" cy="1223158"/>
            <a:chOff x="0" y="0"/>
            <a:chExt cx="9106930" cy="1433384"/>
          </a:xfrm>
        </p:grpSpPr>
        <p:pic>
          <p:nvPicPr>
            <p:cNvPr id="9" name="Picture 8" descr="C:\Users\Eka Chkonia\AppData\Local\Microsoft\Windows\INetCache\Content.Word\gip logo RGB.JPG"/>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561438" y="61784"/>
              <a:ext cx="2545492" cy="1371600"/>
            </a:xfrm>
            <a:prstGeom prst="rect">
              <a:avLst/>
            </a:prstGeom>
            <a:noFill/>
            <a:ln>
              <a:noFill/>
            </a:ln>
          </p:spPr>
        </p:pic>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210065"/>
              <a:ext cx="2557849" cy="902043"/>
            </a:xfrm>
            <a:prstGeom prst="rect">
              <a:avLst/>
            </a:prstGeom>
            <a:noFill/>
            <a:ln>
              <a:noFill/>
            </a:ln>
          </p:spPr>
        </p:pic>
        <p:pic>
          <p:nvPicPr>
            <p:cNvPr id="11" name="Picture 10"/>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817341" y="0"/>
              <a:ext cx="3595816" cy="1433384"/>
            </a:xfrm>
            <a:prstGeom prst="rect">
              <a:avLst/>
            </a:prstGeom>
          </p:spPr>
        </p:pic>
      </p:grpSp>
      <p:sp>
        <p:nvSpPr>
          <p:cNvPr id="12" name="Subtitle 2"/>
          <p:cNvSpPr txBox="1">
            <a:spLocks/>
          </p:cNvSpPr>
          <p:nvPr/>
        </p:nvSpPr>
        <p:spPr>
          <a:xfrm>
            <a:off x="1524000" y="5486400"/>
            <a:ext cx="6400800" cy="914400"/>
          </a:xfrm>
          <a:prstGeom prst="rect">
            <a:avLst/>
          </a:prstGeom>
        </p:spPr>
        <p:txBody>
          <a:bodyPr vert="horz" lIns="91440" tIns="45720" rIns="91440" bIns="45720" rtlCol="0">
            <a:normAutofit fontScale="92500" lnSpcReduction="20000"/>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ka-GE" sz="3200" b="1" i="0" u="none" strike="noStrike" kern="1200" cap="none" spc="0" normalizeH="0" baseline="0" noProof="0" dirty="0">
              <a:ln>
                <a:noFill/>
              </a:ln>
              <a:solidFill>
                <a:schemeClr val="tx1">
                  <a:tint val="75000"/>
                </a:schemeClr>
              </a:solidFill>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ka-GE" sz="3200" b="0" i="0" u="none" strike="noStrike" kern="1200" cap="none" spc="0" normalizeH="0" baseline="0" noProof="0" dirty="0">
                <a:ln>
                  <a:noFill/>
                </a:ln>
                <a:effectLst/>
                <a:uLnTx/>
                <a:uFillTx/>
                <a:latin typeface="+mn-lt"/>
                <a:ea typeface="+mn-ea"/>
                <a:cs typeface="+mn-cs"/>
              </a:rPr>
              <a:t>8 ივნისი, 2018; თბილისი</a:t>
            </a:r>
            <a:endParaRPr kumimoji="0" lang="ru-RU" sz="3200" b="0" i="0" u="none" strike="noStrike" kern="1200" cap="none" spc="0" normalizeH="0" baseline="0" noProof="0" dirty="0">
              <a:ln>
                <a:noFill/>
              </a:ln>
              <a:effectLst/>
              <a:uLnTx/>
              <a:uFillTx/>
              <a:latin typeface="+mn-lt"/>
              <a:ea typeface="+mn-ea"/>
              <a:cs typeface="+mn-cs"/>
            </a:endParaRPr>
          </a:p>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ru-RU" sz="3200" b="0" i="0" u="none" strike="noStrike" kern="1200" cap="none" spc="0" normalizeH="0" baseline="0" noProof="0" dirty="0">
              <a:ln>
                <a:noFill/>
              </a:ln>
              <a:effectLst/>
              <a:uLnTx/>
              <a:uFillTx/>
              <a:latin typeface="+mn-lt"/>
              <a:ea typeface="+mn-ea"/>
              <a:cs typeface="+mn-cs"/>
            </a:endParaRPr>
          </a:p>
        </p:txBody>
      </p:sp>
    </p:spTree>
    <p:extLst>
      <p:ext uri="{BB962C8B-B14F-4D97-AF65-F5344CB8AC3E}">
        <p14:creationId xmlns:p14="http://schemas.microsoft.com/office/powerpoint/2010/main" val="231089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20762"/>
          </a:xfrm>
        </p:spPr>
        <p:txBody>
          <a:bodyPr>
            <a:normAutofit/>
          </a:bodyPr>
          <a:lstStyle/>
          <a:p>
            <a:pPr lvl="0"/>
            <a:r>
              <a:rPr lang="ka-GE" sz="3600" dirty="0"/>
              <a:t>მომსახურეობის  პრინციპები</a:t>
            </a:r>
            <a:endParaRPr lang="en-US" sz="3600" dirty="0"/>
          </a:p>
        </p:txBody>
      </p:sp>
      <p:sp>
        <p:nvSpPr>
          <p:cNvPr id="3" name="Content Placeholder 2"/>
          <p:cNvSpPr>
            <a:spLocks noGrp="1"/>
          </p:cNvSpPr>
          <p:nvPr>
            <p:ph idx="1"/>
          </p:nvPr>
        </p:nvSpPr>
        <p:spPr>
          <a:xfrm>
            <a:off x="76200" y="1066800"/>
            <a:ext cx="8915400" cy="5334000"/>
          </a:xfrm>
        </p:spPr>
        <p:txBody>
          <a:bodyPr>
            <a:normAutofit fontScale="25000" lnSpcReduction="20000"/>
          </a:bodyPr>
          <a:lstStyle/>
          <a:p>
            <a:r>
              <a:rPr lang="ka-GE" sz="7200" dirty="0"/>
              <a:t>ინტერვენციები ხორციელდება შემთხვევის მართვისა და მულტიდისციპლინურ გუნდად (მდგ) მუშაობის მეთოდის გამოყენებით</a:t>
            </a:r>
          </a:p>
          <a:p>
            <a:endParaRPr lang="ka-GE" sz="7200" dirty="0"/>
          </a:p>
          <a:p>
            <a:r>
              <a:rPr lang="ka-GE" sz="7200" dirty="0"/>
              <a:t>იწყება კლიენტის  საჭიროებათა შეფასებით, რაც  გულისხმობს ბენეფიციარის ინდივიდუალური პრობლემების და რესურსების იდენტიფიცირებას აღიარებული მეთოდების გამოყენებით, როგორიცა:  დაავადების და სოციალური ანამნეზის შეკრება;  სოციალური ფუნქციონირების  განსაზღვრა - სოციალური და კოგნიტური უნარების დეფიციტის გამოვლენა შესაბამისი  კითხვარების და ტესტების გამოყენებით  </a:t>
            </a:r>
            <a:r>
              <a:rPr lang="en-US" sz="7200" dirty="0"/>
              <a:t>(</a:t>
            </a:r>
            <a:r>
              <a:rPr lang="ka-GE" sz="7200" dirty="0"/>
              <a:t>მგ: კემბერველის საჭიროებათა შეფასების კითხვარი, სოციალური უნარ-ჩვევების შეფასებაის კიტხვარი   </a:t>
            </a:r>
            <a:r>
              <a:rPr lang="en-US" sz="7200" dirty="0"/>
              <a:t>Social and Independent Living Skills questionnaire</a:t>
            </a:r>
            <a:r>
              <a:rPr lang="ka-GE" sz="7200" dirty="0"/>
              <a:t> ) </a:t>
            </a:r>
          </a:p>
          <a:p>
            <a:endParaRPr lang="en-US" sz="7200" dirty="0"/>
          </a:p>
          <a:p>
            <a:r>
              <a:rPr lang="ka-GE" sz="7200" dirty="0"/>
              <a:t>მომსახურების ინდივიდუალური გეგმის შედგენა - გულისხმობს მომხმარებლის იდენტიფიცირებული საჭიროებების საფუძველზე დახმარების კონკრეტული, დროში ლიმიტირებული  და გაზომვადი </a:t>
            </a:r>
            <a:r>
              <a:rPr lang="ka-GE" sz="7200" b="1" dirty="0"/>
              <a:t>რეაბილიტაციის გეგმის შედგენას</a:t>
            </a:r>
            <a:r>
              <a:rPr lang="ka-GE" sz="7200" dirty="0"/>
              <a:t>, სადაც  განსაზღვრულია რეაბილიტაციური ჩარევის მიზანი და ინტერვენციებში ჩართული გუნდის წევრების მოვალეობები, შემთხვევაზე პასუხისმგებელი პირი. </a:t>
            </a:r>
            <a:r>
              <a:rPr lang="ka-GE" sz="8000" dirty="0">
                <a:solidFill>
                  <a:srgbClr val="FF6600"/>
                </a:solidFill>
              </a:rPr>
              <a:t>რეაბილტაციის გეგმის შემუშავება  წარმოებს კლიენტის  ჩართულობით . </a:t>
            </a:r>
            <a:endParaRPr lang="en-US" sz="7200" dirty="0"/>
          </a:p>
          <a:p>
            <a:endParaRPr lang="ka-GE" sz="7200" dirty="0"/>
          </a:p>
          <a:p>
            <a:r>
              <a:rPr lang="ka-GE" sz="7200" b="1" dirty="0"/>
              <a:t>მომსახურების განხორციელება </a:t>
            </a:r>
            <a:r>
              <a:rPr lang="ka-GE" sz="7200" dirty="0"/>
              <a:t>-  გულისხმობს მომხმარებლის ინდივიდუალური გეგმით განსაზღვრული ინტერვენციების შესრულებას შესაბამის დროში.</a:t>
            </a:r>
            <a:endParaRPr lang="en-US" sz="7200" dirty="0"/>
          </a:p>
          <a:p>
            <a:endParaRPr lang="ka-GE" sz="4400" dirty="0"/>
          </a:p>
          <a:p>
            <a:endParaRPr lang="ka-GE" sz="4400" dirty="0"/>
          </a:p>
          <a:p>
            <a:endParaRPr lang="ka-GE" sz="4400" dirty="0"/>
          </a:p>
        </p:txBody>
      </p:sp>
      <p:sp>
        <p:nvSpPr>
          <p:cNvPr id="4" name="Slide Number Placeholder 3"/>
          <p:cNvSpPr>
            <a:spLocks noGrp="1"/>
          </p:cNvSpPr>
          <p:nvPr>
            <p:ph type="sldNum" sz="quarter" idx="12"/>
          </p:nvPr>
        </p:nvSpPr>
        <p:spPr>
          <a:xfrm>
            <a:off x="8129016" y="6172200"/>
            <a:ext cx="609600" cy="83058"/>
          </a:xfrm>
          <a:prstGeom prst="rect">
            <a:avLst/>
          </a:prstGeom>
        </p:spPr>
        <p:txBody>
          <a:bodyPr/>
          <a:lstStyle/>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3200" dirty="0"/>
              <a:t>მომსახურეობის პრინციპები</a:t>
            </a:r>
            <a:endParaRPr lang="en-US" sz="3200" dirty="0"/>
          </a:p>
        </p:txBody>
      </p:sp>
      <p:sp>
        <p:nvSpPr>
          <p:cNvPr id="3" name="Content Placeholder 2"/>
          <p:cNvSpPr>
            <a:spLocks noGrp="1"/>
          </p:cNvSpPr>
          <p:nvPr>
            <p:ph idx="1"/>
          </p:nvPr>
        </p:nvSpPr>
        <p:spPr>
          <a:xfrm>
            <a:off x="457200" y="1219200"/>
            <a:ext cx="8229600" cy="4906963"/>
          </a:xfrm>
        </p:spPr>
        <p:txBody>
          <a:bodyPr>
            <a:normAutofit fontScale="55000" lnSpcReduction="20000"/>
          </a:bodyPr>
          <a:lstStyle/>
          <a:p>
            <a:endParaRPr lang="ka-GE" dirty="0"/>
          </a:p>
          <a:p>
            <a:pPr marL="0" indent="0">
              <a:buNone/>
            </a:pPr>
            <a:r>
              <a:rPr lang="ka-GE" b="1" dirty="0"/>
              <a:t>მონიტორირება</a:t>
            </a:r>
            <a:r>
              <a:rPr lang="ka-GE" dirty="0"/>
              <a:t>-  გულისხმობს გარკვეული პერიოდულობით (მდგ–ს წევრების წინასწარი შეთანხმების საფუძველზე) სარეაბილიტაციო პროცესზე კონტროლის განხორციელებას, დაგეგმილი ამოცანების შესრულების მონიტორინგის მიზნით.</a:t>
            </a:r>
            <a:endParaRPr lang="en-US" dirty="0"/>
          </a:p>
          <a:p>
            <a:pPr marL="0" indent="0">
              <a:buNone/>
            </a:pPr>
            <a:r>
              <a:rPr lang="ka-GE" dirty="0"/>
              <a:t> </a:t>
            </a:r>
            <a:endParaRPr lang="en-US" dirty="0"/>
          </a:p>
          <a:p>
            <a:pPr marL="0" indent="0">
              <a:buNone/>
            </a:pPr>
            <a:r>
              <a:rPr lang="ka-GE" b="1" dirty="0"/>
              <a:t>მომსახურების შედეგების საბოლოო შეფასება- </a:t>
            </a:r>
            <a:r>
              <a:rPr lang="ka-GE" dirty="0"/>
              <a:t>გულისხმობს ბენეფიციარის მდგომარეობის შეფასებას მომსახურებაში ჩართვისას გამოყენებული  მეთოდოლოგიით -  რამდენად შესრულდა ინდივიდუალური გეგმით დასახული მიზნები, გაუმჯობესდა გარემოში ადაპტაციის, სტრესისადმი ტოლერანტობის, შრომისუნარიანობის, </a:t>
            </a:r>
          </a:p>
          <a:p>
            <a:pPr marL="0" indent="0">
              <a:buNone/>
            </a:pPr>
            <a:r>
              <a:rPr lang="ka-GE" dirty="0"/>
              <a:t>  ინტერპერსონალური პრობლემების გადაჭრის უნარი  და სხვა.</a:t>
            </a:r>
          </a:p>
          <a:p>
            <a:pPr marL="0" indent="0">
              <a:buNone/>
            </a:pPr>
            <a:endParaRPr lang="en-US" dirty="0"/>
          </a:p>
          <a:p>
            <a:pPr marL="0" indent="0">
              <a:buNone/>
            </a:pPr>
            <a:r>
              <a:rPr lang="ka-GE" b="1" dirty="0"/>
              <a:t>ამ ეტაპზევე ხდება ახალი საჭიროებების გამოვლენა</a:t>
            </a:r>
            <a:r>
              <a:rPr lang="ka-GE" dirty="0"/>
              <a:t>, ასეთის არსებობის შემთხვევაში, რასაც შემდგომში დაეყრდნობა ახალი  რეაბილიტაციის გეგმა. </a:t>
            </a:r>
            <a:endParaRPr lang="en-US" dirty="0"/>
          </a:p>
          <a:p>
            <a:pPr marL="0" indent="0">
              <a:buNone/>
            </a:pPr>
            <a:r>
              <a:rPr lang="ka-GE" dirty="0"/>
              <a:t>თითოეულ ბენეფიციარს მასთან მომუშავე მულტიდისციპლინური გუნდიდან ენიშნება შემთხვევის წამყვანი, რომელიც დაგეგმილ ამოცანებთან დაკავშირებით ანგარიშვალდებულია გუნდის წინაშე. </a:t>
            </a:r>
            <a:endParaRPr lang="en-US" dirty="0"/>
          </a:p>
          <a:p>
            <a:endParaRPr lang="en-US"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extLst>
      <p:ext uri="{BB962C8B-B14F-4D97-AF65-F5344CB8AC3E}">
        <p14:creationId xmlns:p14="http://schemas.microsoft.com/office/powerpoint/2010/main" val="4137309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990600"/>
          </a:xfrm>
        </p:spPr>
        <p:txBody>
          <a:bodyPr>
            <a:normAutofit/>
          </a:bodyPr>
          <a:lstStyle/>
          <a:p>
            <a:r>
              <a:rPr lang="ka-GE" dirty="0"/>
              <a:t>სტანდარტები</a:t>
            </a:r>
            <a:endParaRPr lang="en-US" dirty="0"/>
          </a:p>
        </p:txBody>
      </p:sp>
      <p:sp>
        <p:nvSpPr>
          <p:cNvPr id="7" name="Slide Number Placeholder 6"/>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12</a:t>
            </a:fld>
            <a:endParaRPr lang="en-US"/>
          </a:p>
        </p:txBody>
      </p:sp>
      <p:sp>
        <p:nvSpPr>
          <p:cNvPr id="3" name="Content Placeholder 2"/>
          <p:cNvSpPr>
            <a:spLocks noGrp="1"/>
          </p:cNvSpPr>
          <p:nvPr>
            <p:ph idx="1"/>
          </p:nvPr>
        </p:nvSpPr>
        <p:spPr>
          <a:xfrm>
            <a:off x="304800" y="1600200"/>
            <a:ext cx="8610600" cy="4525963"/>
          </a:xfrm>
        </p:spPr>
        <p:txBody>
          <a:bodyPr>
            <a:normAutofit/>
          </a:bodyPr>
          <a:lstStyle/>
          <a:p>
            <a:r>
              <a:rPr lang="ka-GE" sz="2000" dirty="0"/>
              <a:t>პროტოკოლი შედგება 12 სტანდარტისაგან - ყველაზე არ გაგაცნობთ. </a:t>
            </a:r>
          </a:p>
          <a:p>
            <a:r>
              <a:rPr lang="en-US" sz="2000" dirty="0" err="1"/>
              <a:t>სტანდარტი</a:t>
            </a:r>
            <a:r>
              <a:rPr lang="en-US" sz="2000" dirty="0"/>
              <a:t> №1</a:t>
            </a:r>
            <a:r>
              <a:rPr lang="en-US" sz="2000" b="1" dirty="0"/>
              <a:t> </a:t>
            </a:r>
            <a:r>
              <a:rPr lang="ka-GE" sz="2000" b="1" dirty="0"/>
              <a:t> ინფორმაციის  ხელმისაწვდომობა ;   </a:t>
            </a:r>
            <a:r>
              <a:rPr lang="en-US" sz="2000" dirty="0" err="1"/>
              <a:t>ინფორმაცია</a:t>
            </a:r>
            <a:r>
              <a:rPr lang="en-US" sz="2000" dirty="0"/>
              <a:t>  </a:t>
            </a:r>
            <a:r>
              <a:rPr lang="en-US" sz="2000" dirty="0" err="1"/>
              <a:t>მომსახურების</a:t>
            </a:r>
            <a:r>
              <a:rPr lang="en-US" sz="2000" dirty="0"/>
              <a:t>  </a:t>
            </a:r>
            <a:r>
              <a:rPr lang="en-US" sz="2000" dirty="0" err="1"/>
              <a:t>შესახებ</a:t>
            </a:r>
            <a:r>
              <a:rPr lang="en-US" sz="2000" dirty="0"/>
              <a:t>,  </a:t>
            </a:r>
            <a:r>
              <a:rPr lang="en-US" sz="2000" dirty="0" err="1"/>
              <a:t>შინაგანაწესი</a:t>
            </a:r>
            <a:r>
              <a:rPr lang="en-US" sz="2000" dirty="0"/>
              <a:t>, </a:t>
            </a:r>
            <a:r>
              <a:rPr lang="en-US" sz="2000" dirty="0" err="1"/>
              <a:t>ბენეფიციართა</a:t>
            </a:r>
            <a:r>
              <a:rPr lang="en-US" sz="2000" dirty="0"/>
              <a:t> </a:t>
            </a:r>
            <a:r>
              <a:rPr lang="en-US" sz="2000" dirty="0" err="1"/>
              <a:t>აღრიცხვიანობ</a:t>
            </a:r>
            <a:r>
              <a:rPr lang="ka-GE" sz="2000" dirty="0"/>
              <a:t>ის წარმოება </a:t>
            </a:r>
          </a:p>
          <a:p>
            <a:r>
              <a:rPr lang="ka-GE" sz="2000" dirty="0"/>
              <a:t>კლიენტებისათვის , მათი ოჯახის წევრების, ასევე პოტენციური კლიენტებისათვის და დაინტერესებული პირებისათვის  ფრდც  საქმიანობის შესახებ ინფორმაციის - საინფორმაციო ფურცელის  შემუშავება და გაცნობა.</a:t>
            </a:r>
          </a:p>
          <a:p>
            <a:r>
              <a:rPr lang="ka-GE" sz="2000" dirty="0"/>
              <a:t>დრის ცენტრის შინაგანაწსი-  თანამშრომლების, კლიენტების, მოხალისეების, სტუდენტების ქცევის წესები, შეიცავს უკუკავშირისა და გაპროტესტების პროცედურებს; </a:t>
            </a:r>
          </a:p>
          <a:p>
            <a:r>
              <a:rPr lang="ka-GE" sz="2000" dirty="0"/>
              <a:t>ძალადობის ფაქტების პასუხად გატარებული ღონისძიებების წერილობითი აღრიცხვა;</a:t>
            </a:r>
          </a:p>
          <a:p>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D6E86A98-3A22-42DC-B6ED-1E86BEE8B727}" type="slidenum">
              <a:rPr lang="en-US" smtClean="0"/>
              <a:pPr/>
              <a:t>13</a:t>
            </a:fld>
            <a:endParaRPr lang="en-US"/>
          </a:p>
        </p:txBody>
      </p:sp>
      <p:sp>
        <p:nvSpPr>
          <p:cNvPr id="2" name="Rectangle 1"/>
          <p:cNvSpPr/>
          <p:nvPr/>
        </p:nvSpPr>
        <p:spPr>
          <a:xfrm>
            <a:off x="990600" y="533400"/>
            <a:ext cx="6957600" cy="923330"/>
          </a:xfrm>
          <a:prstGeom prst="rect">
            <a:avLst/>
          </a:prstGeom>
        </p:spPr>
        <p:txBody>
          <a:bodyPr wrap="square">
            <a:spAutoFit/>
          </a:bodyPr>
          <a:lstStyle/>
          <a:p>
            <a:pPr lvl="0"/>
            <a:r>
              <a:rPr lang="en-US" dirty="0" err="1"/>
              <a:t>სტანდარტი</a:t>
            </a:r>
            <a:r>
              <a:rPr lang="en-US" dirty="0"/>
              <a:t> №</a:t>
            </a:r>
            <a:r>
              <a:rPr lang="ka-GE" dirty="0"/>
              <a:t>2 </a:t>
            </a:r>
            <a:r>
              <a:rPr lang="en-US" b="1" dirty="0"/>
              <a:t> </a:t>
            </a:r>
            <a:r>
              <a:rPr lang="en-US" dirty="0" err="1"/>
              <a:t>ინფორმაცია</a:t>
            </a:r>
            <a:r>
              <a:rPr lang="en-US" dirty="0"/>
              <a:t> </a:t>
            </a:r>
            <a:r>
              <a:rPr lang="ka-GE" dirty="0"/>
              <a:t> კლიენტის </a:t>
            </a:r>
            <a:r>
              <a:rPr lang="en-US" dirty="0"/>
              <a:t> </a:t>
            </a:r>
            <a:r>
              <a:rPr lang="en-US" dirty="0" err="1"/>
              <a:t>შესახებ</a:t>
            </a:r>
            <a:r>
              <a:rPr lang="ka-GE" dirty="0"/>
              <a:t>, </a:t>
            </a:r>
            <a:r>
              <a:rPr lang="ka-GE" b="1" dirty="0">
                <a:solidFill>
                  <a:prstClr val="black"/>
                </a:solidFill>
              </a:rPr>
              <a:t>დოკუმენტაციის წარმოება</a:t>
            </a:r>
            <a:endParaRPr lang="en-US" dirty="0">
              <a:solidFill>
                <a:prstClr val="black"/>
              </a:solidFill>
            </a:endParaRPr>
          </a:p>
          <a:p>
            <a:r>
              <a:rPr lang="ka-GE" dirty="0"/>
              <a:t> </a:t>
            </a:r>
            <a:r>
              <a:rPr lang="en-US" dirty="0"/>
              <a:t> </a:t>
            </a:r>
          </a:p>
        </p:txBody>
      </p:sp>
      <p:sp>
        <p:nvSpPr>
          <p:cNvPr id="3" name="Rectangle 2"/>
          <p:cNvSpPr/>
          <p:nvPr/>
        </p:nvSpPr>
        <p:spPr>
          <a:xfrm>
            <a:off x="990600" y="1752600"/>
            <a:ext cx="7543800" cy="3139321"/>
          </a:xfrm>
          <a:prstGeom prst="rect">
            <a:avLst/>
          </a:prstGeom>
        </p:spPr>
        <p:txBody>
          <a:bodyPr wrap="square">
            <a:spAutoFit/>
          </a:bodyPr>
          <a:lstStyle/>
          <a:p>
            <a:r>
              <a:rPr lang="ka-GE" dirty="0"/>
              <a:t>ბენეფიციარის შესახებ  მნიშვნელოვანი ინფორმაცია თავმოყრილია მის პირად საქმეში, რომელიც მოიცავს შემდეგ დოკუმენტებს:</a:t>
            </a:r>
            <a:endParaRPr lang="en-US" dirty="0"/>
          </a:p>
          <a:p>
            <a:endParaRPr lang="ka-GE" b="1" dirty="0"/>
          </a:p>
          <a:p>
            <a:pPr marL="342900" indent="-342900">
              <a:buFont typeface="+mj-lt"/>
              <a:buAutoNum type="arabicPeriod"/>
            </a:pPr>
            <a:r>
              <a:rPr lang="ka-GE" b="1" dirty="0"/>
              <a:t>კლიენტის პროფილი და რეაბილიტაციის გეგმა </a:t>
            </a:r>
          </a:p>
          <a:p>
            <a:pPr marL="342900" indent="-342900">
              <a:buFont typeface="+mj-lt"/>
              <a:buAutoNum type="arabicPeriod"/>
            </a:pPr>
            <a:r>
              <a:rPr lang="ka-GE" dirty="0"/>
              <a:t>ყველა კლინტზე შევსებული 2 კითხვარი:   კემბერველის საჭიროებათა შეფასების  და  სოციალური უნარ-ჩვევების  შეფასების, აღნიშნული  კითხვარები თრაგმნილი და წლების განმავლობაში აპრობირებულია </a:t>
            </a:r>
            <a:endParaRPr lang="ka-GE" b="1" dirty="0"/>
          </a:p>
          <a:p>
            <a:pPr marL="342900" indent="-342900">
              <a:buFont typeface="+mj-lt"/>
              <a:buAutoNum type="arabicPeriod"/>
            </a:pPr>
            <a:endParaRPr lang="ka-GE" dirty="0"/>
          </a:p>
          <a:p>
            <a:pPr marL="342900" indent="-342900">
              <a:buFont typeface="+mj-lt"/>
              <a:buAutoNum type="arabicPeriod"/>
            </a:pPr>
            <a:r>
              <a:rPr lang="ka-GE" dirty="0"/>
              <a:t>სხვა ფსიქიკური ჯანმრთელობის  სერვისიდან გამოგზავნილი  ბენეფიციარის ზრუნვის გეგმის ასლი და  ფორმა IV-100/ა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lstStyle/>
          <a:p>
            <a:r>
              <a:rPr lang="ka-GE" sz="3600" dirty="0"/>
              <a:t>სტადარტები</a:t>
            </a:r>
            <a:r>
              <a:rPr lang="ka-GE" dirty="0"/>
              <a:t> </a:t>
            </a:r>
            <a:endParaRPr lang="en-US" dirty="0"/>
          </a:p>
        </p:txBody>
      </p:sp>
      <p:sp>
        <p:nvSpPr>
          <p:cNvPr id="3" name="Content Placeholder 2"/>
          <p:cNvSpPr>
            <a:spLocks noGrp="1"/>
          </p:cNvSpPr>
          <p:nvPr>
            <p:ph idx="1"/>
          </p:nvPr>
        </p:nvSpPr>
        <p:spPr>
          <a:xfrm>
            <a:off x="304800" y="1600200"/>
            <a:ext cx="8610600" cy="4525963"/>
          </a:xfrm>
        </p:spPr>
        <p:txBody>
          <a:bodyPr>
            <a:normAutofit/>
          </a:bodyPr>
          <a:lstStyle/>
          <a:p>
            <a:endParaRPr lang="ka-GE" dirty="0"/>
          </a:p>
          <a:p>
            <a:pPr marL="0" indent="0">
              <a:buNone/>
            </a:pPr>
            <a:endParaRPr lang="ka-GE" dirty="0"/>
          </a:p>
          <a:p>
            <a:pPr marL="0" indent="0">
              <a:buNone/>
            </a:pPr>
            <a:endParaRPr lang="ka-GE" b="1" dirty="0"/>
          </a:p>
          <a:p>
            <a:pPr marL="0" indent="0">
              <a:buNone/>
            </a:pP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
        <p:nvSpPr>
          <p:cNvPr id="5" name="Rectangle 4"/>
          <p:cNvSpPr/>
          <p:nvPr/>
        </p:nvSpPr>
        <p:spPr>
          <a:xfrm>
            <a:off x="152400" y="1219201"/>
            <a:ext cx="8077200" cy="6863417"/>
          </a:xfrm>
          <a:prstGeom prst="rect">
            <a:avLst/>
          </a:prstGeom>
        </p:spPr>
        <p:txBody>
          <a:bodyPr wrap="square">
            <a:spAutoFit/>
          </a:bodyPr>
          <a:lstStyle/>
          <a:p>
            <a:r>
              <a:rPr lang="ka-GE" sz="2000" dirty="0"/>
              <a:t>კონფიდენციალობის დაცვა,  სტანდარტი №3 </a:t>
            </a:r>
            <a:endParaRPr lang="en-US" sz="2000" dirty="0"/>
          </a:p>
          <a:p>
            <a:r>
              <a:rPr lang="ka-GE" sz="2000" dirty="0"/>
              <a:t>ძალადობისგან  დაცვა,  სტანდარტი №4</a:t>
            </a:r>
          </a:p>
          <a:p>
            <a:r>
              <a:rPr lang="en-US" sz="2000" dirty="0" err="1"/>
              <a:t>მომსახურებისას</a:t>
            </a:r>
            <a:r>
              <a:rPr lang="en-US" sz="2000" dirty="0"/>
              <a:t> </a:t>
            </a:r>
            <a:r>
              <a:rPr lang="en-US" sz="2000" dirty="0" err="1"/>
              <a:t>ინდივიდუალური</a:t>
            </a:r>
            <a:r>
              <a:rPr lang="en-US" sz="2000" dirty="0"/>
              <a:t> </a:t>
            </a:r>
            <a:r>
              <a:rPr lang="en-US" sz="2000" dirty="0" err="1"/>
              <a:t>მიდგომა</a:t>
            </a:r>
            <a:r>
              <a:rPr lang="ka-GE" sz="2000" dirty="0"/>
              <a:t>, </a:t>
            </a:r>
            <a:r>
              <a:rPr lang="en-US" sz="2000" dirty="0" err="1"/>
              <a:t>სტანდარტი</a:t>
            </a:r>
            <a:r>
              <a:rPr lang="en-US" sz="2000" dirty="0"/>
              <a:t> №5</a:t>
            </a:r>
            <a:r>
              <a:rPr lang="ka-GE" sz="2000" dirty="0"/>
              <a:t> </a:t>
            </a:r>
          </a:p>
          <a:p>
            <a:r>
              <a:rPr lang="ka-GE" sz="2000" dirty="0"/>
              <a:t>სავალდებულო პროგრამული აქტივობები,   სტანდარტი №6. </a:t>
            </a:r>
            <a:endParaRPr lang="en-US" sz="2000" dirty="0"/>
          </a:p>
          <a:p>
            <a:r>
              <a:rPr lang="ka-GE" sz="2000" dirty="0"/>
              <a:t>უკუკავშირისა და გაპროტესტების პროცედურები სტანდარტი №7 </a:t>
            </a:r>
          </a:p>
          <a:p>
            <a:r>
              <a:rPr lang="ka-GE" sz="2000" dirty="0"/>
              <a:t>ინფორმაცია განსაკუთრებული შემთხვევების შესახებ,  სტანდარტი №8 </a:t>
            </a:r>
          </a:p>
          <a:p>
            <a:r>
              <a:rPr lang="ka-GE" sz="2000" dirty="0"/>
              <a:t>მოთხოვნები პერსონალის მიმართ, კადრები/კვალიფიკაცია.სტანდარტი №9 </a:t>
            </a:r>
            <a:endParaRPr lang="en-US" sz="2000" dirty="0"/>
          </a:p>
          <a:p>
            <a:r>
              <a:rPr lang="ka-GE" sz="2000" dirty="0"/>
              <a:t>საშტატო პერსონალისა და ბენეფიციართა თანაფარდობა (სტანდარტი №10)</a:t>
            </a:r>
          </a:p>
          <a:p>
            <a:r>
              <a:rPr lang="en-US" sz="2000" dirty="0" err="1"/>
              <a:t>ფიზიკური</a:t>
            </a:r>
            <a:r>
              <a:rPr lang="en-US" sz="2000" dirty="0"/>
              <a:t> </a:t>
            </a:r>
            <a:r>
              <a:rPr lang="en-US" sz="2000" dirty="0" err="1"/>
              <a:t>გარემო</a:t>
            </a:r>
            <a:r>
              <a:rPr lang="en-US" sz="2000" dirty="0"/>
              <a:t>, </a:t>
            </a:r>
            <a:r>
              <a:rPr lang="en-US" sz="2000" dirty="0" err="1"/>
              <a:t>ფიზიკური</a:t>
            </a:r>
            <a:r>
              <a:rPr lang="en-US" sz="2000" dirty="0"/>
              <a:t> </a:t>
            </a:r>
            <a:r>
              <a:rPr lang="en-US" sz="2000" dirty="0" err="1"/>
              <a:t>გარემო</a:t>
            </a:r>
            <a:r>
              <a:rPr lang="ka-GE" sz="2000" dirty="0"/>
              <a:t>.  სტანდარტი 11 </a:t>
            </a:r>
            <a:r>
              <a:rPr lang="en-US" sz="2000" dirty="0"/>
              <a:t> </a:t>
            </a:r>
            <a:endParaRPr lang="ka-GE" sz="2000" dirty="0"/>
          </a:p>
          <a:p>
            <a:r>
              <a:rPr lang="en-US" sz="2000" dirty="0" err="1"/>
              <a:t>უსაფრთხოება</a:t>
            </a:r>
            <a:r>
              <a:rPr lang="en-US" sz="2000" dirty="0"/>
              <a:t> </a:t>
            </a:r>
            <a:r>
              <a:rPr lang="en-US" sz="2000" dirty="0" err="1"/>
              <a:t>და</a:t>
            </a:r>
            <a:r>
              <a:rPr lang="en-US" sz="2000" dirty="0"/>
              <a:t> </a:t>
            </a:r>
            <a:r>
              <a:rPr lang="en-US" sz="2000" dirty="0" err="1"/>
              <a:t>სანიტარ</a:t>
            </a:r>
            <a:r>
              <a:rPr lang="ka-GE" sz="2000" dirty="0"/>
              <a:t>ი</a:t>
            </a:r>
            <a:r>
              <a:rPr lang="en-US" sz="2000" dirty="0" err="1"/>
              <a:t>ული</a:t>
            </a:r>
            <a:r>
              <a:rPr lang="en-US" sz="2000" dirty="0"/>
              <a:t> </a:t>
            </a:r>
            <a:r>
              <a:rPr lang="ka-GE" sz="2000" dirty="0"/>
              <a:t> </a:t>
            </a:r>
            <a:r>
              <a:rPr lang="en-US" sz="2000" dirty="0" err="1"/>
              <a:t>მდგომარეობა</a:t>
            </a:r>
            <a:r>
              <a:rPr lang="ka-GE" sz="2000" dirty="0"/>
              <a:t>, სტანდარტი 12</a:t>
            </a:r>
            <a:endParaRPr lang="en-US" sz="2000" dirty="0"/>
          </a:p>
          <a:p>
            <a:endParaRPr lang="ka-GE" sz="2000" dirty="0"/>
          </a:p>
          <a:p>
            <a:endParaRPr lang="ka-GE" sz="2000" dirty="0"/>
          </a:p>
          <a:p>
            <a:endParaRPr lang="ka-GE" sz="2000" dirty="0"/>
          </a:p>
          <a:p>
            <a:endParaRPr lang="ka-GE" sz="2000" dirty="0"/>
          </a:p>
          <a:p>
            <a:endParaRPr lang="ka-GE" sz="2000" dirty="0"/>
          </a:p>
          <a:p>
            <a:endParaRPr lang="ka-GE" sz="2000" dirty="0"/>
          </a:p>
          <a:p>
            <a:endParaRPr lang="ka-GE" sz="2000" dirty="0"/>
          </a:p>
          <a:p>
            <a:endParaRPr lang="ka-GE" sz="2000" dirty="0"/>
          </a:p>
          <a:p>
            <a:endParaRPr lang="en-US" sz="2000" dirty="0"/>
          </a:p>
        </p:txBody>
      </p:sp>
    </p:spTree>
    <p:extLst>
      <p:ext uri="{BB962C8B-B14F-4D97-AF65-F5344CB8AC3E}">
        <p14:creationId xmlns:p14="http://schemas.microsoft.com/office/powerpoint/2010/main" val="1715751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620000" cy="685800"/>
          </a:xfrm>
        </p:spPr>
        <p:txBody>
          <a:bodyPr>
            <a:normAutofit fontScale="90000"/>
          </a:bodyPr>
          <a:lstStyle/>
          <a:p>
            <a:r>
              <a:rPr lang="ka-GE" sz="3100" b="1" dirty="0"/>
              <a:t>პერსონალთან დაკავშირებული საკითხები</a:t>
            </a:r>
            <a:br>
              <a:rPr lang="en-US" b="1" dirty="0"/>
            </a:br>
            <a:endParaRPr lang="en-US" dirty="0"/>
          </a:p>
        </p:txBody>
      </p:sp>
      <p:sp>
        <p:nvSpPr>
          <p:cNvPr id="3" name="Content Placeholder 2"/>
          <p:cNvSpPr>
            <a:spLocks noGrp="1"/>
          </p:cNvSpPr>
          <p:nvPr>
            <p:ph idx="1"/>
          </p:nvPr>
        </p:nvSpPr>
        <p:spPr>
          <a:xfrm>
            <a:off x="304800" y="1066800"/>
            <a:ext cx="8229600" cy="5257800"/>
          </a:xfrm>
        </p:spPr>
        <p:txBody>
          <a:bodyPr>
            <a:normAutofit lnSpcReduction="10000"/>
          </a:bodyPr>
          <a:lstStyle/>
          <a:p>
            <a:r>
              <a:rPr lang="ka-GE" sz="2000" dirty="0"/>
              <a:t>შტატმა მუშაობის დაწყებიდან  1 წლის მანძილზე უნდა გაიაროს აკრედიტირებული ტრენინგები შემდეგ თემებზე:  </a:t>
            </a:r>
            <a:r>
              <a:rPr lang="ka-GE" sz="2000" dirty="0">
                <a:solidFill>
                  <a:srgbClr val="FF6600"/>
                </a:solidFill>
              </a:rPr>
              <a:t>მდტ მუშაობის პრინციპები და შემთხვევის მართვა ფსიქიატრიაში</a:t>
            </a:r>
          </a:p>
          <a:p>
            <a:r>
              <a:rPr lang="ka-GE" sz="2000" dirty="0"/>
              <a:t>ფსიქიატრიული რეაბილიტაციის მეთოდებში, როგორიცაა მაგალითად:  </a:t>
            </a:r>
            <a:r>
              <a:rPr lang="ka-GE" sz="2000" dirty="0">
                <a:solidFill>
                  <a:srgbClr val="FF6600"/>
                </a:solidFill>
              </a:rPr>
              <a:t>ფსიქოგანათლება,  კოგნიტური და  სოციალური უნარ-ჩვევების ტრენინგი, კომუნიკაციური უნარების ტრენინგი, და სხვა. </a:t>
            </a:r>
          </a:p>
          <a:p>
            <a:r>
              <a:rPr lang="ka-GE" sz="2000" dirty="0">
                <a:solidFill>
                  <a:srgbClr val="0000FF"/>
                </a:solidFill>
              </a:rPr>
              <a:t>12 კლიენტზე   1 საშტატო ერთული  </a:t>
            </a:r>
          </a:p>
          <a:p>
            <a:r>
              <a:rPr lang="ka-GE" sz="2000" dirty="0"/>
              <a:t>შტატის შემადგენლობა: ფსიქიატრიული მედდა ან მედდა, რომელსაც აქვს გავლილი ტრენინგი ფსიქიატრიაში ან აქვს ფსიქიკური აშლილობის მქონე პირებთან მუშაობის არანაკლებ 3 წლიანი გამოცდილება,  სოციალური მუშაკი, ოკუპაციური თერაპევტი ან პარაპროფესიონალი; (</a:t>
            </a:r>
            <a:r>
              <a:rPr lang="en-US" sz="1500" dirty="0" err="1"/>
              <a:t>ფსიქიკური</a:t>
            </a:r>
            <a:r>
              <a:rPr lang="en-US" sz="1500" dirty="0"/>
              <a:t> </a:t>
            </a:r>
            <a:r>
              <a:rPr lang="en-US" sz="1500" dirty="0" err="1"/>
              <a:t>ჯანმრთელობის</a:t>
            </a:r>
            <a:r>
              <a:rPr lang="en-US" sz="1500" dirty="0"/>
              <a:t> </a:t>
            </a:r>
            <a:r>
              <a:rPr lang="en-US" sz="1500" dirty="0" err="1"/>
              <a:t>პარაპროფესიონალი</a:t>
            </a:r>
            <a:r>
              <a:rPr lang="en-US" sz="1500" dirty="0"/>
              <a:t> </a:t>
            </a:r>
            <a:r>
              <a:rPr lang="en-US" sz="1500" dirty="0" err="1"/>
              <a:t>მუშაკები</a:t>
            </a:r>
            <a:r>
              <a:rPr lang="en-US" sz="1500" dirty="0"/>
              <a:t>  </a:t>
            </a:r>
            <a:r>
              <a:rPr lang="en-US" sz="1500" dirty="0" err="1"/>
              <a:t>არიან</a:t>
            </a:r>
            <a:r>
              <a:rPr lang="en-US" sz="1500" dirty="0"/>
              <a:t> </a:t>
            </a:r>
            <a:r>
              <a:rPr lang="en-US" sz="1500" dirty="0" err="1"/>
              <a:t>პირები</a:t>
            </a:r>
            <a:r>
              <a:rPr lang="en-US" sz="1500" dirty="0"/>
              <a:t>, </a:t>
            </a:r>
            <a:r>
              <a:rPr lang="en-US" sz="1500" dirty="0" err="1"/>
              <a:t>რომლებსაც</a:t>
            </a:r>
            <a:r>
              <a:rPr lang="en-US" sz="1500" dirty="0"/>
              <a:t>  </a:t>
            </a:r>
            <a:r>
              <a:rPr lang="ka-GE" sz="1500" dirty="0"/>
              <a:t>არა აქვთ  ფსიქიკური ჯანმრთელობის სფეროში </a:t>
            </a:r>
            <a:r>
              <a:rPr lang="en-US" sz="1500" dirty="0" err="1"/>
              <a:t>ბაკალავრის</a:t>
            </a:r>
            <a:r>
              <a:rPr lang="en-US" sz="1500" dirty="0"/>
              <a:t> </a:t>
            </a:r>
            <a:r>
              <a:rPr lang="en-US" sz="1500" dirty="0" err="1"/>
              <a:t>ხარისხი</a:t>
            </a:r>
            <a:r>
              <a:rPr lang="ka-GE" sz="1500" dirty="0"/>
              <a:t>,   მაგრამ  მათ გააჩნიათ </a:t>
            </a:r>
            <a:r>
              <a:rPr lang="en-US" sz="1500" dirty="0" err="1"/>
              <a:t>ფსიქიკური</a:t>
            </a:r>
            <a:r>
              <a:rPr lang="en-US" sz="1500" dirty="0"/>
              <a:t> </a:t>
            </a:r>
            <a:r>
              <a:rPr lang="ka-GE" sz="1500" dirty="0"/>
              <a:t>აშლილობის  </a:t>
            </a:r>
            <a:r>
              <a:rPr lang="en-US" sz="1500" dirty="0" err="1"/>
              <a:t>მქონე</a:t>
            </a:r>
            <a:r>
              <a:rPr lang="en-US" sz="1500" dirty="0"/>
              <a:t> </a:t>
            </a:r>
            <a:r>
              <a:rPr lang="en-US" sz="1500" dirty="0" err="1"/>
              <a:t>პირებთან</a:t>
            </a:r>
            <a:r>
              <a:rPr lang="en-US" sz="1500" dirty="0"/>
              <a:t> </a:t>
            </a:r>
            <a:r>
              <a:rPr lang="en-US" sz="1500" dirty="0" err="1"/>
              <a:t>მუშაობის</a:t>
            </a:r>
            <a:r>
              <a:rPr lang="en-US" sz="1500" dirty="0"/>
              <a:t> </a:t>
            </a:r>
            <a:r>
              <a:rPr lang="en-US" sz="1500" dirty="0" err="1"/>
              <a:t>გამოცდილება</a:t>
            </a:r>
            <a:r>
              <a:rPr lang="ka-GE" sz="1500" dirty="0"/>
              <a:t>.  მათ  </a:t>
            </a:r>
            <a:r>
              <a:rPr lang="en-US" sz="1500" dirty="0" err="1"/>
              <a:t>შეიძლება</a:t>
            </a:r>
            <a:r>
              <a:rPr lang="en-US" sz="1500" dirty="0"/>
              <a:t> </a:t>
            </a:r>
            <a:r>
              <a:rPr lang="en-US" sz="1500" dirty="0" err="1"/>
              <a:t>გავლილი</a:t>
            </a:r>
            <a:r>
              <a:rPr lang="en-US" sz="1500" dirty="0"/>
              <a:t> </a:t>
            </a:r>
            <a:r>
              <a:rPr lang="en-US" sz="1500" dirty="0" err="1"/>
              <a:t>ჰქონდეთ</a:t>
            </a:r>
            <a:r>
              <a:rPr lang="en-US" sz="1500" dirty="0"/>
              <a:t> </a:t>
            </a:r>
            <a:r>
              <a:rPr lang="en-US" sz="1500" dirty="0" err="1"/>
              <a:t>ტრენინგი</a:t>
            </a:r>
            <a:r>
              <a:rPr lang="en-US" sz="1500" dirty="0"/>
              <a:t> </a:t>
            </a:r>
            <a:r>
              <a:rPr lang="en-US" sz="1500" dirty="0" err="1"/>
              <a:t>მონათესავე</a:t>
            </a:r>
            <a:r>
              <a:rPr lang="en-US" sz="1500" dirty="0"/>
              <a:t> </a:t>
            </a:r>
            <a:r>
              <a:rPr lang="en-US" sz="1500" dirty="0" err="1"/>
              <a:t>დისციპლინებში</a:t>
            </a:r>
            <a:r>
              <a:rPr lang="ka-GE" sz="1500" dirty="0"/>
              <a:t>). </a:t>
            </a:r>
          </a:p>
          <a:p>
            <a:r>
              <a:rPr lang="ka-GE" sz="2000" dirty="0"/>
              <a:t>შტატში  ფსიქიატრის ყოლა სავალდებულო  არ არის   </a:t>
            </a:r>
            <a:endParaRPr lang="en-US" sz="2000"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15</a:t>
            </a:fld>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7543800" cy="685800"/>
          </a:xfrm>
        </p:spPr>
        <p:txBody>
          <a:bodyPr>
            <a:normAutofit fontScale="90000"/>
          </a:bodyPr>
          <a:lstStyle/>
          <a:p>
            <a:r>
              <a:rPr lang="ka-GE" sz="2800" b="1" dirty="0"/>
              <a:t>მიღების/ჩართვის წესი</a:t>
            </a:r>
            <a:br>
              <a:rPr lang="en-US" sz="2800" dirty="0"/>
            </a:br>
            <a:r>
              <a:rPr lang="ka-GE" sz="2700" dirty="0"/>
              <a:t> </a:t>
            </a:r>
            <a:endParaRPr lang="en-US" dirty="0"/>
          </a:p>
        </p:txBody>
      </p:sp>
      <p:sp>
        <p:nvSpPr>
          <p:cNvPr id="3" name="Content Placeholder 2"/>
          <p:cNvSpPr>
            <a:spLocks noGrp="1"/>
          </p:cNvSpPr>
          <p:nvPr>
            <p:ph idx="1"/>
          </p:nvPr>
        </p:nvSpPr>
        <p:spPr>
          <a:xfrm>
            <a:off x="381000" y="1371600"/>
            <a:ext cx="8388152" cy="5382345"/>
          </a:xfrm>
        </p:spPr>
        <p:txBody>
          <a:bodyPr>
            <a:normAutofit fontScale="25000" lnSpcReduction="20000"/>
          </a:bodyPr>
          <a:lstStyle/>
          <a:p>
            <a:pPr marL="0" indent="0">
              <a:buNone/>
            </a:pPr>
            <a:r>
              <a:rPr lang="ka-GE" sz="6200" dirty="0"/>
              <a:t>ბენეფიცარის ფრდ ცენტრში ჩართვა ნებაყოფლობითია და შეიძლება მოხდეს მხოლოდ მისი პირადი განცხადების საფუძველზე შემდეგი გზით: </a:t>
            </a:r>
            <a:endParaRPr lang="en-US" sz="6200" dirty="0"/>
          </a:p>
          <a:p>
            <a:pPr marL="1143000" lvl="0" indent="-1143000">
              <a:buFont typeface="+mj-lt"/>
              <a:buAutoNum type="arabicPeriod"/>
            </a:pPr>
            <a:r>
              <a:rPr lang="ka-GE" sz="6200" dirty="0"/>
              <a:t>თვითმომართვა</a:t>
            </a:r>
            <a:endParaRPr lang="en-US" sz="6200" dirty="0"/>
          </a:p>
          <a:p>
            <a:pPr marL="1143000" lvl="0" indent="-1143000">
              <a:buFont typeface="+mj-lt"/>
              <a:buAutoNum type="arabicPeriod"/>
            </a:pPr>
            <a:r>
              <a:rPr lang="ka-GE" sz="6200" dirty="0"/>
              <a:t>რეფერირება სათემო ფსიქიატრიული  სერვისებიდან (ამბულატორია, სტაციონარი,  მობილური გუნდი, ასერტიული გუნდი, კრიზისული ინტერვენციის სამსახური)</a:t>
            </a:r>
            <a:endParaRPr lang="en-US" sz="6200" dirty="0"/>
          </a:p>
          <a:p>
            <a:pPr marL="1143000" lvl="0" indent="-1143000">
              <a:buFont typeface="+mj-lt"/>
              <a:buAutoNum type="arabicPeriod"/>
            </a:pPr>
            <a:r>
              <a:rPr lang="ka-GE" sz="6200" dirty="0"/>
              <a:t>რეფერირება სოციალური სერვისებიდან (სოციალური მომსახურების სააგენტო)</a:t>
            </a:r>
            <a:endParaRPr lang="en-US" sz="6200" dirty="0"/>
          </a:p>
          <a:p>
            <a:pPr marL="0" indent="0">
              <a:buNone/>
            </a:pPr>
            <a:r>
              <a:rPr lang="ka-GE" sz="6200" dirty="0"/>
              <a:t> </a:t>
            </a:r>
            <a:endParaRPr lang="en-US" sz="6200" dirty="0"/>
          </a:p>
          <a:p>
            <a:endParaRPr lang="ka-GE" sz="5400" dirty="0"/>
          </a:p>
          <a:p>
            <a:endParaRPr lang="ka-GE" sz="5400" dirty="0"/>
          </a:p>
          <a:p>
            <a:r>
              <a:rPr lang="ka-GE" sz="5400" dirty="0"/>
              <a:t>ბენეფიციარი, რომელსაც სურს ისარგებლოს ფრდ ცენტრების სახელმწიფო პროგრამით, მიმართავს თავისი საცხოვრებელი ადგილის შესაბამის სოციალური მომსახურეობის სააგენტოს განცხადებით და  ფორმა IV-100/ა  (ამონაწერი სამედიცინო დოკუმენტაციიდან ჯანმრთელობის მდგომარეობის შესახებ)</a:t>
            </a:r>
          </a:p>
          <a:p>
            <a:pPr lvl="0">
              <a:buNone/>
            </a:pPr>
            <a:endParaRPr lang="ka-GE" sz="5400" dirty="0"/>
          </a:p>
          <a:p>
            <a:pPr>
              <a:buNone/>
            </a:pPr>
            <a:endParaRPr lang="ka-GE" sz="5400" dirty="0"/>
          </a:p>
          <a:p>
            <a:r>
              <a:rPr lang="ka-GE" sz="5400" dirty="0"/>
              <a:t>სოციალური მომსახურების სააგენტო ახდენს ბენეფიციარის საჭიროებების კვლევას და იმ შემთხვევაში, თუ ფრდ ცენტრის მომსახურება შეესაბამება ბენეფიციარის საჭიროებებს და  მოლოდინებს, სოციალური მომსახურეობის სააგენტოს ტერიტორიული ფილიალი  განიხილავს განცხადებას  და  1 თვის ვადაში გადაწყვეტილებას იღებს ბენეფიციარის ცენტრში  ჩარიცხვის თაობაზე. </a:t>
            </a:r>
            <a:endParaRPr lang="en-US" sz="5400" dirty="0"/>
          </a:p>
          <a:p>
            <a:pPr>
              <a:buNone/>
            </a:pPr>
            <a:endParaRPr lang="en-US" sz="5200" dirty="0">
              <a:solidFill>
                <a:schemeClr val="accent6">
                  <a:lumMod val="50000"/>
                </a:schemeClr>
              </a:solidFill>
            </a:endParaRPr>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16</a:t>
            </a:fld>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295400"/>
          </a:xfrm>
        </p:spPr>
        <p:txBody>
          <a:bodyPr>
            <a:normAutofit/>
          </a:bodyPr>
          <a:lstStyle/>
          <a:p>
            <a:pPr lvl="0"/>
            <a:r>
              <a:rPr lang="ka-GE" sz="3600" dirty="0"/>
              <a:t>ჩარიცხვის წესი </a:t>
            </a:r>
            <a:r>
              <a:rPr lang="en-US" sz="3600" dirty="0"/>
              <a:t>II </a:t>
            </a:r>
          </a:p>
        </p:txBody>
      </p:sp>
      <p:sp>
        <p:nvSpPr>
          <p:cNvPr id="3" name="Content Placeholder 2"/>
          <p:cNvSpPr>
            <a:spLocks noGrp="1"/>
          </p:cNvSpPr>
          <p:nvPr>
            <p:ph idx="1"/>
          </p:nvPr>
        </p:nvSpPr>
        <p:spPr>
          <a:xfrm>
            <a:off x="457200" y="1828800"/>
            <a:ext cx="8229600" cy="4745736"/>
          </a:xfrm>
        </p:spPr>
        <p:txBody>
          <a:bodyPr>
            <a:normAutofit fontScale="77500" lnSpcReduction="20000"/>
          </a:bodyPr>
          <a:lstStyle/>
          <a:p>
            <a:r>
              <a:rPr lang="ka-GE" dirty="0"/>
              <a:t>ფრდ ცენტრის მომსახურების კლიენტის  მიერ ანაზღაურების შემთხვევაში ფრდც-ში ჩარიცხვის წესი:  </a:t>
            </a:r>
            <a:r>
              <a:rPr lang="en-US" dirty="0"/>
              <a:t> </a:t>
            </a:r>
          </a:p>
          <a:p>
            <a:r>
              <a:rPr lang="ka-GE" dirty="0"/>
              <a:t>კლიენტის ფრდ ცენტრში გაცნობითი ხასიათის ვიზიტისას ხდება მისი მოლოდინების და სურვილების კვლევა, ასევე, თვითმომართვის შემთხვევაში -  მისი საჭიროებების პირველადი შესწავლა. იმ შემთხვევაში, თუ ფრდ ცენტრის მომსახურებები შეესაბამება ბენეფიციარის მოლოდინებს და საჭიროებებს და ის იღებს ცენტრის მომსახურების ანაზღაურების ვალდებულებას, მასთან ფორმდება შესაბამისი ხელშეკრულება და  ხდება მისი ჩარიცხვა ფრდ ცენტრში. </a:t>
            </a:r>
            <a:r>
              <a:rPr lang="en-US" dirty="0"/>
              <a:t> </a:t>
            </a:r>
            <a:r>
              <a:rPr lang="ka-GE" dirty="0"/>
              <a:t>  </a:t>
            </a:r>
            <a:r>
              <a:rPr lang="en-US" dirty="0"/>
              <a:t> </a:t>
            </a:r>
          </a:p>
          <a:p>
            <a:endParaRPr lang="en-US" b="1" dirty="0">
              <a:solidFill>
                <a:schemeClr val="accent5">
                  <a:lumMod val="50000"/>
                </a:schemeClr>
              </a:solidFill>
            </a:endParaRPr>
          </a:p>
        </p:txBody>
      </p:sp>
      <p:sp>
        <p:nvSpPr>
          <p:cNvPr id="6" name="Slide Number Placeholder 5"/>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17</a:t>
            </a:fld>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000" b="1" dirty="0"/>
              <a:t>ფსიქიატრიულ რაბილიტაციურ დღის ცენტრში  ჩასატარებელი სარეკომენდაციო  ინტერვენციები </a:t>
            </a:r>
            <a:br>
              <a:rPr lang="en-US" sz="2000" dirty="0"/>
            </a:br>
            <a:endParaRPr lang="en-US" sz="2000" dirty="0"/>
          </a:p>
        </p:txBody>
      </p:sp>
      <p:sp>
        <p:nvSpPr>
          <p:cNvPr id="3" name="Content Placeholder 2"/>
          <p:cNvSpPr>
            <a:spLocks noGrp="1"/>
          </p:cNvSpPr>
          <p:nvPr>
            <p:ph idx="1"/>
          </p:nvPr>
        </p:nvSpPr>
        <p:spPr>
          <a:xfrm>
            <a:off x="457200" y="1600200"/>
            <a:ext cx="8229600" cy="4648200"/>
          </a:xfrm>
        </p:spPr>
        <p:txBody>
          <a:bodyPr>
            <a:normAutofit fontScale="32500" lnSpcReduction="20000"/>
          </a:bodyPr>
          <a:lstStyle/>
          <a:p>
            <a:r>
              <a:rPr lang="ru-RU" dirty="0"/>
              <a:t> </a:t>
            </a:r>
            <a:endParaRPr lang="en-US" dirty="0"/>
          </a:p>
          <a:p>
            <a:pPr lvl="0"/>
            <a:r>
              <a:rPr lang="ka-GE" sz="4800" dirty="0"/>
              <a:t>ბენეფიციარების   იდივიდუალური  და  ჯგუფური   ფსიქოგანათლება: </a:t>
            </a:r>
            <a:endParaRPr lang="en-US" sz="4800" dirty="0"/>
          </a:p>
          <a:p>
            <a:r>
              <a:rPr lang="ka-GE" sz="4800" dirty="0"/>
              <a:t> </a:t>
            </a:r>
            <a:endParaRPr lang="en-US" sz="4800" dirty="0"/>
          </a:p>
          <a:p>
            <a:pPr lvl="0"/>
            <a:r>
              <a:rPr lang="ka-GE" sz="4800" dirty="0"/>
              <a:t>პაციენტის ოჯახის წევრების/მზრუნველების ინდივიდუალური და  ჯგუფური ფსიქოგანათლება</a:t>
            </a:r>
          </a:p>
          <a:p>
            <a:pPr lvl="0"/>
            <a:endParaRPr lang="ka-GE" sz="4800" dirty="0"/>
          </a:p>
          <a:p>
            <a:pPr lvl="0"/>
            <a:r>
              <a:rPr lang="ka-GE" sz="4800" dirty="0"/>
              <a:t>ოკუპაციური თერაპია (სოციალურ უნარ-ჩვევათა დასწავლა/აღდგენა)- ინდივიდუალური და ჯგუფური </a:t>
            </a:r>
          </a:p>
          <a:p>
            <a:pPr lvl="0"/>
            <a:r>
              <a:rPr lang="ka-GE" sz="4800" dirty="0"/>
              <a:t>ინტეგრირებული ფსიქოლოგიური თერაპია   (IPT)- </a:t>
            </a:r>
          </a:p>
          <a:p>
            <a:pPr lvl="0"/>
            <a:r>
              <a:rPr lang="ka-GE" sz="4800" dirty="0"/>
              <a:t>კომუნიკაციური უნარ-ჩვევების დასწავლა -</a:t>
            </a:r>
            <a:r>
              <a:rPr lang="ka-GE" sz="4800" dirty="0">
                <a:effectLst>
                  <a:outerShdw blurRad="50800" dist="38100" dir="2700000" algn="tl">
                    <a:srgbClr val="000000">
                      <a:alpha val="40000"/>
                    </a:srgbClr>
                  </a:outerShdw>
                </a:effectLst>
              </a:rPr>
              <a:t>ჯგუფური თერაპიული მეთოდი. </a:t>
            </a:r>
            <a:r>
              <a:rPr lang="ka-GE" sz="4800" dirty="0"/>
              <a:t> </a:t>
            </a:r>
            <a:endParaRPr lang="en-US" sz="4800" dirty="0"/>
          </a:p>
          <a:p>
            <a:pPr lvl="0"/>
            <a:r>
              <a:rPr lang="ka-GE" sz="4800" dirty="0"/>
              <a:t>დღის აქტივობები:   </a:t>
            </a:r>
          </a:p>
          <a:p>
            <a:pPr marL="0" lvl="0" indent="0">
              <a:buNone/>
            </a:pPr>
            <a:r>
              <a:rPr lang="ka-GE" sz="4800" b="1" dirty="0"/>
              <a:t>ხელოვნებით თერაპია: </a:t>
            </a:r>
            <a:r>
              <a:rPr lang="ka-GE" sz="4800" dirty="0"/>
              <a:t>ხატვა, ძერწვა, მუსიკალური და სხვა მხატვრული ღონისძიებები;</a:t>
            </a:r>
            <a:endParaRPr lang="en-US" sz="4800" dirty="0"/>
          </a:p>
          <a:p>
            <a:pPr marL="0" lvl="0" indent="0">
              <a:buNone/>
            </a:pPr>
            <a:r>
              <a:rPr lang="ka-GE" sz="4800" b="1" dirty="0"/>
              <a:t>ერგოთერაპია</a:t>
            </a:r>
            <a:r>
              <a:rPr lang="ka-GE" sz="4800" dirty="0"/>
              <a:t>: სხვადასხვა ხელსაქმე: ქსოვა, ქარგვა, კერვა, დაზიანებული ნივთების შეკეთება, მუშაობა სხვადასხვა მასალაზე მხატვრული ნაწარმის და ყოფითი ნივთების დასამზადებლად და მისთ.</a:t>
            </a:r>
            <a:endParaRPr lang="en-US" sz="4800" dirty="0"/>
          </a:p>
          <a:p>
            <a:pPr marL="0" lvl="0" indent="0">
              <a:buNone/>
            </a:pPr>
            <a:r>
              <a:rPr lang="ka-GE" sz="4800" b="1" dirty="0"/>
              <a:t>ღია ვერბალური ჯგუფები </a:t>
            </a:r>
            <a:r>
              <a:rPr lang="ka-GE" sz="4800" dirty="0"/>
              <a:t>- არასტრუქტურირებული ჯგუფური თერაპია- როგორიცაა, მაგალითად, ბენეფიციართა ურთიერთდახმარების ჯგუფები  ან/და ჯგუფური შეხვედრები/საუბრები ინტერესების მიხედვით.</a:t>
            </a:r>
            <a:endParaRPr lang="en-US" sz="4800" dirty="0"/>
          </a:p>
          <a:p>
            <a:pPr marL="0" indent="0">
              <a:buNone/>
            </a:pPr>
            <a:endParaRPr lang="en-US" sz="4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spTree>
    <p:extLst>
      <p:ext uri="{BB962C8B-B14F-4D97-AF65-F5344CB8AC3E}">
        <p14:creationId xmlns:p14="http://schemas.microsoft.com/office/powerpoint/2010/main" val="29992166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a:t>დისკუსიის თემები </a:t>
            </a:r>
            <a:endParaRPr lang="en-US" dirty="0"/>
          </a:p>
        </p:txBody>
      </p:sp>
      <p:sp>
        <p:nvSpPr>
          <p:cNvPr id="3" name="Content Placeholder 2"/>
          <p:cNvSpPr>
            <a:spLocks noGrp="1"/>
          </p:cNvSpPr>
          <p:nvPr>
            <p:ph idx="1"/>
          </p:nvPr>
        </p:nvSpPr>
        <p:spPr/>
        <p:txBody>
          <a:bodyPr>
            <a:normAutofit/>
          </a:bodyPr>
          <a:lstStyle/>
          <a:p>
            <a:r>
              <a:rPr lang="ka-GE" sz="2400" dirty="0"/>
              <a:t>რეაბილიტაციის კურსისი  ხანგრძლივობა - 1 წელი  </a:t>
            </a:r>
          </a:p>
          <a:p>
            <a:r>
              <a:rPr lang="ka-GE" sz="2400" dirty="0"/>
              <a:t>იღებდა მომსახურებას დღის ცენტრში, შეთავაზებულმა მომსახურებამ ამოწურა თავისი შესაძლებლობები (მიაღწია ან ვერ მიაღწევს დასახულ მიზნებს) და საჭიროებს სხვა მომსახურების შეთავაზებას, ვინაიდან ჩვენს ქვეყანაში არის დაცული სამუშაო ადგილების , სოციალური საწრმოების დიდი დეფიციტი,  სად ვაგზავნით კლიენტს? </a:t>
            </a:r>
          </a:p>
          <a:p>
            <a:r>
              <a:rPr lang="ka-GE" sz="2400" dirty="0"/>
              <a:t>დღის აქტივობის კლუბი ? </a:t>
            </a:r>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extLst>
      <p:ext uri="{BB962C8B-B14F-4D97-AF65-F5344CB8AC3E}">
        <p14:creationId xmlns:p14="http://schemas.microsoft.com/office/powerpoint/2010/main" val="4135974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err="1"/>
              <a:t>ფსიქიატრიული</a:t>
            </a:r>
            <a:r>
              <a:rPr lang="en-US" sz="3600" dirty="0"/>
              <a:t>  </a:t>
            </a:r>
            <a:r>
              <a:rPr lang="ka-GE" sz="3600" dirty="0"/>
              <a:t>რეაბილიტაციური  დღის ცენტრი(ფრდც) </a:t>
            </a:r>
            <a:endParaRPr lang="en-US" sz="3600" dirty="0"/>
          </a:p>
        </p:txBody>
      </p:sp>
      <p:sp>
        <p:nvSpPr>
          <p:cNvPr id="3" name="Content Placeholder 2"/>
          <p:cNvSpPr>
            <a:spLocks noGrp="1"/>
          </p:cNvSpPr>
          <p:nvPr>
            <p:ph idx="1"/>
          </p:nvPr>
        </p:nvSpPr>
        <p:spPr>
          <a:xfrm>
            <a:off x="381000" y="2133600"/>
            <a:ext cx="8229600" cy="4419600"/>
          </a:xfrm>
        </p:spPr>
        <p:txBody>
          <a:bodyPr>
            <a:normAutofit fontScale="92500"/>
          </a:bodyPr>
          <a:lstStyle/>
          <a:p>
            <a:r>
              <a:rPr lang="ka-GE" dirty="0"/>
              <a:t>ფრდც   არის </a:t>
            </a:r>
            <a:r>
              <a:rPr lang="en-US" dirty="0"/>
              <a:t> </a:t>
            </a:r>
            <a:r>
              <a:rPr lang="ka-GE" dirty="0"/>
              <a:t>პიროვნების  აღდგენაზე  ორიენტირებული სპეციალიზირებული სოციალური სერვისი  </a:t>
            </a:r>
          </a:p>
          <a:p>
            <a:endParaRPr lang="ka-GE" dirty="0"/>
          </a:p>
          <a:p>
            <a:r>
              <a:rPr lang="ka-GE" dirty="0">
                <a:solidFill>
                  <a:srgbClr val="FF3300"/>
                </a:solidFill>
              </a:rPr>
              <a:t>ეს არ არის დღის სამკურნალო ცენტრი</a:t>
            </a:r>
          </a:p>
          <a:p>
            <a:endParaRPr lang="ka-GE" dirty="0"/>
          </a:p>
          <a:p>
            <a:r>
              <a:rPr lang="ka-GE" dirty="0"/>
              <a:t>წარმოადგენს სათემო ფსიქიკური ჯანმრთელობის ქსელის ერთ-ერთ რგოლს </a:t>
            </a:r>
          </a:p>
          <a:p>
            <a:endParaRPr lang="en-US"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ka-GE" dirty="0"/>
              <a:t>ფრდც რეკომენდირებული განაწილება </a:t>
            </a:r>
            <a:r>
              <a:rPr lang="ka-GE" dirty="0">
                <a:solidFill>
                  <a:srgbClr val="FF0000"/>
                </a:solidFill>
              </a:rPr>
              <a:t>?</a:t>
            </a:r>
            <a:endParaRPr lang="en-US" dirty="0">
              <a:solidFill>
                <a:srgbClr val="FF0000"/>
              </a:solidFill>
            </a:endParaRPr>
          </a:p>
        </p:txBody>
      </p:sp>
      <p:sp>
        <p:nvSpPr>
          <p:cNvPr id="3" name="Content Placeholder 2"/>
          <p:cNvSpPr>
            <a:spLocks noGrp="1"/>
          </p:cNvSpPr>
          <p:nvPr>
            <p:ph idx="1"/>
          </p:nvPr>
        </p:nvSpPr>
        <p:spPr>
          <a:xfrm>
            <a:off x="457200" y="1600200"/>
            <a:ext cx="8458200" cy="5029200"/>
          </a:xfrm>
        </p:spPr>
        <p:txBody>
          <a:bodyPr>
            <a:normAutofit fontScale="62500" lnSpcReduction="20000"/>
          </a:bodyPr>
          <a:lstStyle/>
          <a:p>
            <a:pPr marL="0" indent="0">
              <a:buNone/>
            </a:pPr>
            <a:r>
              <a:rPr lang="ka-GE" b="1" dirty="0"/>
              <a:t>თბილისში ამჟამად არის 1 ფრდც,  მომავალში -   2   ცენტრი  და  2 </a:t>
            </a:r>
            <a:r>
              <a:rPr lang="ka-GE" dirty="0"/>
              <a:t>დღის აქტივობის კლუბი</a:t>
            </a:r>
            <a:endParaRPr lang="ka-GE" b="1" dirty="0"/>
          </a:p>
          <a:p>
            <a:pPr marL="0" indent="0">
              <a:buNone/>
            </a:pPr>
            <a:r>
              <a:rPr lang="ka-GE" sz="3500" dirty="0"/>
              <a:t>დანარჩენ ქალაქებში თითო -თითო</a:t>
            </a:r>
            <a:r>
              <a:rPr lang="ka-GE" sz="3800" dirty="0"/>
              <a:t>:  </a:t>
            </a:r>
          </a:p>
          <a:p>
            <a:pPr marL="514350" indent="-514350">
              <a:buFont typeface="+mj-lt"/>
              <a:buAutoNum type="arabicPeriod"/>
            </a:pPr>
            <a:r>
              <a:rPr lang="ka-GE" dirty="0"/>
              <a:t>გორი - კლუბი? </a:t>
            </a:r>
          </a:p>
          <a:p>
            <a:pPr marL="514350" indent="-514350">
              <a:buFont typeface="+mj-lt"/>
              <a:buAutoNum type="arabicPeriod"/>
            </a:pPr>
            <a:r>
              <a:rPr lang="ka-GE" dirty="0"/>
              <a:t>რუსთავი- კლუბი</a:t>
            </a:r>
          </a:p>
          <a:p>
            <a:pPr marL="514350" indent="-514350">
              <a:buFont typeface="+mj-lt"/>
              <a:buAutoNum type="arabicPeriod"/>
            </a:pPr>
            <a:r>
              <a:rPr lang="ka-GE" dirty="0"/>
              <a:t>ბოლნისი - კლუბი</a:t>
            </a:r>
          </a:p>
          <a:p>
            <a:pPr marL="514350" indent="-514350">
              <a:buFont typeface="+mj-lt"/>
              <a:buAutoNum type="arabicPeriod"/>
            </a:pPr>
            <a:r>
              <a:rPr lang="ka-GE" dirty="0"/>
              <a:t>ახალციხე- კლუბი</a:t>
            </a:r>
          </a:p>
          <a:p>
            <a:pPr marL="514350" indent="-514350">
              <a:buFont typeface="+mj-lt"/>
              <a:buAutoNum type="arabicPeriod"/>
            </a:pPr>
            <a:r>
              <a:rPr lang="ka-GE" dirty="0"/>
              <a:t>ქუთაისი-  ამჟამად არის 1 ფრდც </a:t>
            </a:r>
          </a:p>
          <a:p>
            <a:pPr marL="514350" indent="-514350">
              <a:buFont typeface="+mj-lt"/>
              <a:buAutoNum type="arabicPeriod"/>
            </a:pPr>
            <a:r>
              <a:rPr lang="ka-GE" dirty="0"/>
              <a:t>ზესტაფონი- კლუბი</a:t>
            </a:r>
          </a:p>
          <a:p>
            <a:pPr marL="514350" indent="-514350">
              <a:buFont typeface="+mj-lt"/>
              <a:buAutoNum type="arabicPeriod"/>
            </a:pPr>
            <a:r>
              <a:rPr lang="ka-GE" dirty="0"/>
              <a:t>ბათუმი - 1 ფრდც  </a:t>
            </a:r>
          </a:p>
          <a:p>
            <a:pPr marL="514350" indent="-514350">
              <a:buFont typeface="+mj-lt"/>
              <a:buAutoNum type="arabicPeriod"/>
            </a:pPr>
            <a:r>
              <a:rPr lang="ka-GE" dirty="0"/>
              <a:t>ოზურგეთი- კლუბი </a:t>
            </a:r>
          </a:p>
          <a:p>
            <a:pPr marL="514350" indent="-514350">
              <a:buFont typeface="+mj-lt"/>
              <a:buAutoNum type="arabicPeriod"/>
            </a:pPr>
            <a:r>
              <a:rPr lang="ka-GE" dirty="0"/>
              <a:t> სენკი - კლუბი</a:t>
            </a:r>
          </a:p>
          <a:p>
            <a:pPr marL="514350" indent="-514350">
              <a:buFont typeface="+mj-lt"/>
              <a:buAutoNum type="arabicPeriod"/>
            </a:pPr>
            <a:r>
              <a:rPr lang="ka-GE" dirty="0"/>
              <a:t>ზუგდიდი - ფრდც ან  კლუბი </a:t>
            </a:r>
          </a:p>
          <a:p>
            <a:pPr marL="514350" indent="-514350">
              <a:buFont typeface="+mj-lt"/>
              <a:buAutoNum type="arabicPeriod"/>
            </a:pPr>
            <a:r>
              <a:rPr lang="ka-GE" dirty="0"/>
              <a:t>თელავი  ამჟამად არის 1 ფრდც</a:t>
            </a:r>
          </a:p>
          <a:p>
            <a:pPr marL="514350" indent="-514350">
              <a:buFont typeface="+mj-lt"/>
              <a:buAutoNum type="arabicPeriod"/>
            </a:pPr>
            <a:r>
              <a:rPr lang="ka-GE" dirty="0"/>
              <a:t>გურჯაანი -კლუბი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Tree>
    <p:extLst>
      <p:ext uri="{BB962C8B-B14F-4D97-AF65-F5344CB8AC3E}">
        <p14:creationId xmlns:p14="http://schemas.microsoft.com/office/powerpoint/2010/main" val="18500498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590800"/>
            <a:ext cx="8229600" cy="1143000"/>
          </a:xfrm>
        </p:spPr>
        <p:txBody>
          <a:bodyPr>
            <a:normAutofit fontScale="90000"/>
          </a:bodyPr>
          <a:lstStyle/>
          <a:p>
            <a:r>
              <a:rPr lang="ka-GE" dirty="0"/>
              <a:t>მადლობა,  რომ ამდენი ხნის განმავლობაში მისმენდით </a:t>
            </a:r>
            <a:r>
              <a:rPr lang="en-US" dirty="0"/>
              <a:t> </a:t>
            </a:r>
            <a:r>
              <a:rPr lang="ka-GE" dirty="0"/>
              <a:t>!</a:t>
            </a:r>
            <a:endParaRPr lang="en-US"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21</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0"/>
            <a:r>
              <a:rPr lang="ka-GE" b="1" dirty="0"/>
              <a:t>სტანდარტის  </a:t>
            </a:r>
            <a:r>
              <a:rPr lang="en-US" b="1" dirty="0" err="1"/>
              <a:t>მიზანი</a:t>
            </a:r>
            <a:endParaRPr lang="en-US" dirty="0"/>
          </a:p>
        </p:txBody>
      </p:sp>
      <p:sp>
        <p:nvSpPr>
          <p:cNvPr id="3" name="Content Placeholder 2"/>
          <p:cNvSpPr>
            <a:spLocks noGrp="1"/>
          </p:cNvSpPr>
          <p:nvPr>
            <p:ph idx="1"/>
          </p:nvPr>
        </p:nvSpPr>
        <p:spPr>
          <a:xfrm>
            <a:off x="152400" y="1600200"/>
            <a:ext cx="8839200" cy="4876800"/>
          </a:xfrm>
        </p:spPr>
        <p:txBody>
          <a:bodyPr>
            <a:normAutofit fontScale="70000" lnSpcReduction="20000"/>
          </a:bodyPr>
          <a:lstStyle/>
          <a:p>
            <a:r>
              <a:rPr lang="ka-GE" dirty="0"/>
              <a:t>შეიქმნას ფსიქიკური აშლილობის მქონე  ზრდასრულ  პირთა  რეაბილტაციური  დღის ცენტრის   (</a:t>
            </a:r>
            <a:r>
              <a:rPr lang="ka-GE" b="1" dirty="0"/>
              <a:t>ფრდც</a:t>
            </a:r>
            <a:r>
              <a:rPr lang="ka-GE" dirty="0"/>
              <a:t>)   საქმიანობის  სტანდარტი,   რომლის საფუძველზე მონიტორინგის ჯგუფისთვის   შესაძლებელი იქნება მომსახურების ხარისხის  </a:t>
            </a:r>
            <a:r>
              <a:rPr lang="ka-GE" dirty="0">
                <a:solidFill>
                  <a:srgbClr val="FF3300"/>
                </a:solidFill>
              </a:rPr>
              <a:t>კვალიფიციური შეფასება</a:t>
            </a:r>
            <a:r>
              <a:rPr lang="ka-GE" dirty="0"/>
              <a:t>. </a:t>
            </a:r>
            <a:endParaRPr lang="en-US" dirty="0"/>
          </a:p>
          <a:p>
            <a:r>
              <a:rPr lang="ka-GE" dirty="0"/>
              <a:t>შშმ პირთა სხვა დღის  ცეტრებისაგან  განსხვავებულობის   იდენტიფკაცია  და ფსიქიკური აშლილობის მქონე მოზრდილი ასაკის პირების ფსიქიატრიული  რეაბილიტაციის დღის ცენტრის ქვეპროგრამის ცალკე გამოყოფა</a:t>
            </a:r>
          </a:p>
          <a:p>
            <a:endParaRPr lang="ka-GE" dirty="0"/>
          </a:p>
          <a:p>
            <a:pPr marL="0" indent="0">
              <a:buNone/>
            </a:pPr>
            <a:r>
              <a:rPr lang="ka-GE" b="1" dirty="0">
                <a:solidFill>
                  <a:srgbClr val="FF3300"/>
                </a:solidFill>
              </a:rPr>
              <a:t>შედეგად მივიღებთ: </a:t>
            </a:r>
          </a:p>
          <a:p>
            <a:r>
              <a:rPr lang="ka-GE" dirty="0"/>
              <a:t>არსებული ცენტრების მუშაობის  ხარისხის გაუმჯობესებას;   </a:t>
            </a:r>
          </a:p>
          <a:p>
            <a:r>
              <a:rPr lang="ka-GE" dirty="0"/>
              <a:t>ახალი ცენტრების შექმნას/  გეოგრაფიული ხელმისაწვდომობის გაზრდას </a:t>
            </a:r>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3600" b="1" dirty="0"/>
              <a:t>სამიზნე  ჯგუფი</a:t>
            </a:r>
            <a:br>
              <a:rPr lang="en-US" sz="3600" dirty="0"/>
            </a:br>
            <a:endParaRPr lang="en-US" sz="3600" dirty="0"/>
          </a:p>
        </p:txBody>
      </p:sp>
      <p:sp>
        <p:nvSpPr>
          <p:cNvPr id="3" name="Content Placeholder 2"/>
          <p:cNvSpPr>
            <a:spLocks noGrp="1"/>
          </p:cNvSpPr>
          <p:nvPr>
            <p:ph idx="1"/>
          </p:nvPr>
        </p:nvSpPr>
        <p:spPr/>
        <p:txBody>
          <a:bodyPr>
            <a:normAutofit fontScale="92500"/>
          </a:bodyPr>
          <a:lstStyle/>
          <a:p>
            <a:r>
              <a:rPr lang="ka-GE" sz="2400" dirty="0"/>
              <a:t>18 წლისა და მეტი ასაკის პირები</a:t>
            </a:r>
            <a:endParaRPr lang="en-US" sz="2400" dirty="0"/>
          </a:p>
          <a:p>
            <a:r>
              <a:rPr lang="ka-GE" sz="2400" dirty="0"/>
              <a:t>მძიმე    </a:t>
            </a:r>
            <a:r>
              <a:rPr lang="en-US" sz="2400" dirty="0" err="1"/>
              <a:t>ფსიქიკური</a:t>
            </a:r>
            <a:r>
              <a:rPr lang="en-US" sz="2400" dirty="0"/>
              <a:t> </a:t>
            </a:r>
            <a:r>
              <a:rPr lang="en-US" sz="2400" dirty="0" err="1"/>
              <a:t>აშლილობის</a:t>
            </a:r>
            <a:r>
              <a:rPr lang="en-US" sz="2400" dirty="0"/>
              <a:t> </a:t>
            </a:r>
            <a:r>
              <a:rPr lang="en-US" sz="2400" dirty="0" err="1"/>
              <a:t>მქონე</a:t>
            </a:r>
            <a:r>
              <a:rPr lang="en-US" sz="2400" dirty="0"/>
              <a:t> </a:t>
            </a:r>
            <a:r>
              <a:rPr lang="en-US" sz="2400" dirty="0" err="1"/>
              <a:t>პირებს</a:t>
            </a:r>
            <a:r>
              <a:rPr lang="ka-GE" sz="2400" dirty="0"/>
              <a:t>, რომელთაც სოციალური,  დამოუკიდებლი ცხოვრებისათვის საჭირო  უნარ- ჩვევების  და კოგნიტური უნარების დეფიციტი  აღენიშნებათ</a:t>
            </a:r>
            <a:endParaRPr lang="en-US" sz="2400" dirty="0"/>
          </a:p>
          <a:p>
            <a:r>
              <a:rPr lang="en-US" sz="2400" dirty="0"/>
              <a:t>ICD 10 </a:t>
            </a:r>
            <a:r>
              <a:rPr lang="ka-GE" sz="2400" dirty="0"/>
              <a:t>კოდები: </a:t>
            </a:r>
            <a:r>
              <a:rPr lang="en-US" sz="2400" dirty="0"/>
              <a:t> </a:t>
            </a:r>
            <a:r>
              <a:rPr lang="en-US" sz="2400" dirty="0" err="1"/>
              <a:t>შიზოფრენია</a:t>
            </a:r>
            <a:r>
              <a:rPr lang="en-US" sz="2400" dirty="0"/>
              <a:t>, </a:t>
            </a:r>
            <a:r>
              <a:rPr lang="en-US" sz="2400" dirty="0" err="1"/>
              <a:t>შიზოტიპური</a:t>
            </a:r>
            <a:r>
              <a:rPr lang="en-US" sz="2400" dirty="0"/>
              <a:t> </a:t>
            </a:r>
            <a:r>
              <a:rPr lang="ka-GE" sz="2400" dirty="0"/>
              <a:t>და ბოდვითი  </a:t>
            </a:r>
            <a:r>
              <a:rPr lang="en-US" sz="2400" dirty="0" err="1"/>
              <a:t>აშლილობან</a:t>
            </a:r>
            <a:r>
              <a:rPr lang="ka-GE" sz="2400" dirty="0"/>
              <a:t>ი (</a:t>
            </a:r>
            <a:r>
              <a:rPr lang="en-US" sz="2400" dirty="0"/>
              <a:t>F20-F29 </a:t>
            </a:r>
            <a:r>
              <a:rPr lang="ka-GE" sz="2400" dirty="0"/>
              <a:t>); </a:t>
            </a:r>
            <a:r>
              <a:rPr lang="en-US" sz="2400" dirty="0"/>
              <a:t> </a:t>
            </a:r>
            <a:r>
              <a:rPr lang="ka-GE" sz="2400" dirty="0"/>
              <a:t>ა</a:t>
            </a:r>
            <a:r>
              <a:rPr lang="en-US" sz="2400" dirty="0" err="1"/>
              <a:t>ფექტური</a:t>
            </a:r>
            <a:r>
              <a:rPr lang="en-US" sz="2400" dirty="0"/>
              <a:t> </a:t>
            </a:r>
            <a:r>
              <a:rPr lang="en-US" sz="2400" dirty="0" err="1"/>
              <a:t>აშლილობანი</a:t>
            </a:r>
            <a:r>
              <a:rPr lang="ka-GE" sz="2400" dirty="0"/>
              <a:t> (</a:t>
            </a:r>
            <a:r>
              <a:rPr lang="en-US" sz="2400" dirty="0"/>
              <a:t>F30-F39</a:t>
            </a:r>
            <a:r>
              <a:rPr lang="ka-GE" sz="2400" dirty="0"/>
              <a:t>) ორგანული ბოდვითი აშლილობა  (F06.2)  </a:t>
            </a:r>
            <a:endParaRPr lang="en-US" sz="2400" dirty="0"/>
          </a:p>
          <a:p>
            <a:r>
              <a:rPr lang="ka-GE" sz="2400" dirty="0">
                <a:solidFill>
                  <a:srgbClr val="FF3300"/>
                </a:solidFill>
              </a:rPr>
              <a:t>აღნიშნული სტანდარტი  არ ეხება  იმ დღის ცენტრებს, რომელიც განკუთვნილია  ბავშვების, მოზარდების,  ხანდაზმულებისა და   გონებრივი შეფერხების  მქონე პირებისათვის. </a:t>
            </a:r>
            <a:endParaRPr lang="en-US" sz="2400" dirty="0">
              <a:solidFill>
                <a:srgbClr val="FF3300"/>
              </a:solidFill>
            </a:endParaRPr>
          </a:p>
          <a:p>
            <a:endParaRPr lang="en-US" sz="2400" dirty="0"/>
          </a:p>
          <a:p>
            <a:endParaRPr lang="en-US" sz="2400"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err="1"/>
              <a:t>პროტოკოლის</a:t>
            </a:r>
            <a:r>
              <a:rPr lang="en-US" b="1" dirty="0"/>
              <a:t> </a:t>
            </a:r>
            <a:r>
              <a:rPr lang="en-US" b="1" dirty="0" err="1"/>
              <a:t>შემუშავების</a:t>
            </a:r>
            <a:r>
              <a:rPr lang="en-US" b="1" dirty="0"/>
              <a:t> </a:t>
            </a:r>
            <a:r>
              <a:rPr lang="en-US" b="1" dirty="0" err="1"/>
              <a:t>მეთოდოლოგია</a:t>
            </a:r>
            <a:endParaRPr lang="en-US" dirty="0"/>
          </a:p>
        </p:txBody>
      </p:sp>
      <p:sp>
        <p:nvSpPr>
          <p:cNvPr id="3" name="Content Placeholder 2"/>
          <p:cNvSpPr>
            <a:spLocks noGrp="1"/>
          </p:cNvSpPr>
          <p:nvPr>
            <p:ph sz="half" idx="1"/>
          </p:nvPr>
        </p:nvSpPr>
        <p:spPr>
          <a:xfrm>
            <a:off x="457200" y="1752600"/>
            <a:ext cx="8305800" cy="4191000"/>
          </a:xfrm>
        </p:spPr>
        <p:txBody>
          <a:bodyPr>
            <a:normAutofit lnSpcReduction="10000"/>
          </a:bodyPr>
          <a:lstStyle/>
          <a:p>
            <a:r>
              <a:rPr lang="ka-GE" dirty="0"/>
              <a:t>გარკვეული გამოცდილება! </a:t>
            </a:r>
          </a:p>
          <a:p>
            <a:r>
              <a:rPr lang="ka-GE" dirty="0"/>
              <a:t>თბილისში,  თელავსა და  ქუთაისში არსებული 3 ფრდც</a:t>
            </a:r>
            <a:r>
              <a:rPr lang="ru-RU" dirty="0"/>
              <a:t> -</a:t>
            </a:r>
            <a:r>
              <a:rPr lang="ka-GE" dirty="0"/>
              <a:t>ის </a:t>
            </a:r>
            <a:r>
              <a:rPr lang="en-US" dirty="0"/>
              <a:t> </a:t>
            </a:r>
            <a:r>
              <a:rPr lang="ka-GE" dirty="0"/>
              <a:t>მუშაობის გამოცდილების გამოყენება</a:t>
            </a:r>
          </a:p>
          <a:p>
            <a:r>
              <a:rPr lang="ka-GE" dirty="0"/>
              <a:t>ამ ცენტრეში  მოხდა სტრუქტურირებული და აპრობირებული ფსიქო-სოციალური ინტერვენციების  თარგმნა და  ადაპტაცია</a:t>
            </a:r>
          </a:p>
          <a:p>
            <a:r>
              <a:rPr lang="ka-GE" dirty="0"/>
              <a:t>ამ სტანდარტის შემუშავებაში ჩართული პირები: </a:t>
            </a:r>
            <a:r>
              <a:rPr lang="ka-GE" dirty="0">
                <a:solidFill>
                  <a:srgbClr val="FF0000"/>
                </a:solidFill>
              </a:rPr>
              <a:t>მარინა კურატაშვილი</a:t>
            </a:r>
            <a:r>
              <a:rPr lang="ka-GE" dirty="0"/>
              <a:t>, </a:t>
            </a:r>
            <a:r>
              <a:rPr lang="ka-GE" dirty="0">
                <a:solidFill>
                  <a:srgbClr val="13BD23"/>
                </a:solidFill>
              </a:rPr>
              <a:t>არჩილ ბეგიაშვილი</a:t>
            </a:r>
            <a:r>
              <a:rPr lang="ka-GE" dirty="0">
                <a:solidFill>
                  <a:srgbClr val="7030A0"/>
                </a:solidFill>
              </a:rPr>
              <a:t>, </a:t>
            </a:r>
            <a:r>
              <a:rPr lang="ka-GE" dirty="0">
                <a:solidFill>
                  <a:srgbClr val="FF0066"/>
                </a:solidFill>
              </a:rPr>
              <a:t>ირინა გეგეჭკორი</a:t>
            </a:r>
            <a:r>
              <a:rPr lang="ka-GE" dirty="0"/>
              <a:t>, </a:t>
            </a:r>
            <a:r>
              <a:rPr lang="ka-GE" dirty="0">
                <a:solidFill>
                  <a:srgbClr val="0000FF"/>
                </a:solidFill>
              </a:rPr>
              <a:t>მაია ნუცუბიძე</a:t>
            </a:r>
          </a:p>
          <a:p>
            <a:endParaRPr lang="en-US" dirty="0"/>
          </a:p>
        </p:txBody>
      </p:sp>
      <p:sp>
        <p:nvSpPr>
          <p:cNvPr id="6" name="Slide Number Placeholder 5"/>
          <p:cNvSpPr>
            <a:spLocks noGrp="1"/>
          </p:cNvSpPr>
          <p:nvPr>
            <p:ph type="sldNum" sz="quarter" idx="12"/>
          </p:nvPr>
        </p:nvSpPr>
        <p:spPr/>
        <p:txBody>
          <a:bodyPr/>
          <a:lstStyle/>
          <a:p>
            <a:fld id="{D6E86A98-3A22-42DC-B6ED-1E86BEE8B727}"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ka-GE" sz="4000" dirty="0"/>
              <a:t>ისტორია </a:t>
            </a:r>
            <a:endParaRPr lang="en-US" sz="4000" dirty="0"/>
          </a:p>
        </p:txBody>
      </p:sp>
      <p:sp>
        <p:nvSpPr>
          <p:cNvPr id="3" name="Content Placeholder 2"/>
          <p:cNvSpPr>
            <a:spLocks noGrp="1"/>
          </p:cNvSpPr>
          <p:nvPr>
            <p:ph idx="1"/>
          </p:nvPr>
        </p:nvSpPr>
        <p:spPr>
          <a:xfrm>
            <a:off x="228600" y="1219200"/>
            <a:ext cx="8763000" cy="5257800"/>
          </a:xfrm>
        </p:spPr>
        <p:txBody>
          <a:bodyPr>
            <a:normAutofit fontScale="92500" lnSpcReduction="10000"/>
          </a:bodyPr>
          <a:lstStyle/>
          <a:p>
            <a:r>
              <a:rPr lang="ka-GE" sz="2800" dirty="0"/>
              <a:t>საქართველოს ფისიქიკური ჯანმრთელობის ასოციაციის მიერ 1999 წელს სართაშორისო დონორის </a:t>
            </a:r>
            <a:r>
              <a:rPr lang="en-US" sz="2800" dirty="0" err="1"/>
              <a:t>Cordad</a:t>
            </a:r>
            <a:r>
              <a:rPr lang="en-US" sz="2800" dirty="0"/>
              <a:t> –</a:t>
            </a:r>
            <a:r>
              <a:rPr lang="ka-GE" sz="2800" dirty="0"/>
              <a:t>ის, </a:t>
            </a:r>
            <a:r>
              <a:rPr lang="en-US" sz="2800" dirty="0"/>
              <a:t>Robert  Van  </a:t>
            </a:r>
            <a:r>
              <a:rPr lang="en-US" sz="2800" dirty="0" err="1"/>
              <a:t>Voren</a:t>
            </a:r>
            <a:r>
              <a:rPr lang="en-US" sz="2800" dirty="0"/>
              <a:t>-</a:t>
            </a:r>
            <a:r>
              <a:rPr lang="ka-GE" sz="2800" dirty="0"/>
              <a:t>ის</a:t>
            </a:r>
            <a:r>
              <a:rPr lang="en-US" sz="2800" dirty="0"/>
              <a:t>,   GIP</a:t>
            </a:r>
            <a:r>
              <a:rPr lang="ka-GE" sz="2800" dirty="0"/>
              <a:t>, </a:t>
            </a:r>
            <a:r>
              <a:rPr lang="en-US" sz="2800" dirty="0"/>
              <a:t>Simon </a:t>
            </a:r>
            <a:r>
              <a:rPr lang="en-US" sz="2800" dirty="0" err="1"/>
              <a:t>Surguladze</a:t>
            </a:r>
            <a:r>
              <a:rPr lang="en-US" sz="2800" dirty="0"/>
              <a:t>  </a:t>
            </a:r>
            <a:r>
              <a:rPr lang="ka-GE" sz="2800" dirty="0"/>
              <a:t> და საქ. ხელისუფლების ხელშეწყობით დაფუძნდა პირველი ფსიქიატრიული რეაბილტაციის დღის ცენტრი</a:t>
            </a:r>
          </a:p>
          <a:p>
            <a:r>
              <a:rPr lang="ka-GE" sz="2800" dirty="0"/>
              <a:t>უცხოელი სპეციალისტების მიერ შტატს ჩაუტარდა  რამდენიმე    ტრენინგი;  ფონდი </a:t>
            </a:r>
            <a:r>
              <a:rPr lang="ka-GE" sz="2800" b="1" dirty="0"/>
              <a:t>ღია საზოგადოება</a:t>
            </a:r>
            <a:r>
              <a:rPr lang="ka-GE" sz="2800" dirty="0"/>
              <a:t>-</a:t>
            </a:r>
            <a:r>
              <a:rPr lang="ka-GE" sz="2800" b="1" dirty="0"/>
              <a:t>საქართველო-ს </a:t>
            </a:r>
            <a:r>
              <a:rPr lang="ka-GE" sz="2200" dirty="0"/>
              <a:t>დახმარებით</a:t>
            </a:r>
          </a:p>
          <a:p>
            <a:r>
              <a:rPr lang="en-US" sz="2800" dirty="0"/>
              <a:t>Volker </a:t>
            </a:r>
            <a:r>
              <a:rPr lang="en-US" sz="2800" dirty="0" err="1"/>
              <a:t>Roder</a:t>
            </a:r>
            <a:r>
              <a:rPr lang="ka-GE" sz="2800" dirty="0"/>
              <a:t> </a:t>
            </a:r>
            <a:r>
              <a:rPr lang="ka-GE" sz="2200" dirty="0"/>
              <a:t>ჩამოვიდა</a:t>
            </a:r>
            <a:r>
              <a:rPr lang="ka-GE" sz="2800" dirty="0"/>
              <a:t> </a:t>
            </a:r>
            <a:r>
              <a:rPr lang="ka-GE" sz="2200" dirty="0"/>
              <a:t>და</a:t>
            </a:r>
            <a:r>
              <a:rPr lang="ka-GE" sz="2800" dirty="0"/>
              <a:t>  </a:t>
            </a:r>
            <a:r>
              <a:rPr lang="ka-GE" sz="2400" dirty="0"/>
              <a:t>ჩაატარა  ტრენინგი </a:t>
            </a:r>
            <a:r>
              <a:rPr lang="en-US" sz="2400" dirty="0"/>
              <a:t>  </a:t>
            </a:r>
            <a:r>
              <a:rPr lang="en-US" sz="2800" dirty="0"/>
              <a:t>Integrated Psychological Therapy (IPT) for </a:t>
            </a:r>
            <a:r>
              <a:rPr lang="ka-GE" sz="2800" dirty="0"/>
              <a:t> </a:t>
            </a:r>
            <a:r>
              <a:rPr lang="en-US" sz="2800" dirty="0"/>
              <a:t>Schizophrenia</a:t>
            </a:r>
            <a:endParaRPr lang="ka-GE" sz="2800" dirty="0"/>
          </a:p>
          <a:p>
            <a:r>
              <a:rPr lang="ka-GE" sz="2800" dirty="0"/>
              <a:t>შევიძინეთ </a:t>
            </a:r>
            <a:r>
              <a:rPr lang="en-US" sz="2800" dirty="0"/>
              <a:t>Robert Paul </a:t>
            </a:r>
            <a:r>
              <a:rPr lang="en-US" sz="2800" b="1" dirty="0" err="1"/>
              <a:t>Liberman</a:t>
            </a:r>
            <a:r>
              <a:rPr lang="ka-GE" sz="2800" b="1" dirty="0"/>
              <a:t>-ის Social and independent living skills</a:t>
            </a:r>
            <a:r>
              <a:rPr lang="ka-GE" sz="2800" dirty="0"/>
              <a:t> (SILS) </a:t>
            </a: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3358840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a-GE" dirty="0"/>
              <a:t>ისტორია </a:t>
            </a:r>
            <a:endParaRPr lang="en-US" dirty="0"/>
          </a:p>
        </p:txBody>
      </p:sp>
      <p:sp>
        <p:nvSpPr>
          <p:cNvPr id="3" name="Content Placeholder 2"/>
          <p:cNvSpPr>
            <a:spLocks noGrp="1"/>
          </p:cNvSpPr>
          <p:nvPr>
            <p:ph idx="1"/>
          </p:nvPr>
        </p:nvSpPr>
        <p:spPr/>
        <p:txBody>
          <a:bodyPr>
            <a:normAutofit fontScale="92500" lnSpcReduction="10000"/>
          </a:bodyPr>
          <a:lstStyle/>
          <a:p>
            <a:r>
              <a:rPr lang="ka-GE" sz="3000" dirty="0"/>
              <a:t>2004 წელს ფსიქიატრიის სახელმწიფო პროგრამაში გაჩნდა ახალი თავი-  ფსიქო- სოციალური რეაბილიტაცია, დასაწყისში წელიწადში  50 000 ლარი, შემდგომ 70 000 ლ.  ამ დაფინანსებას იღებდა 4 ორგანიზაცია. </a:t>
            </a:r>
          </a:p>
          <a:p>
            <a:r>
              <a:rPr lang="ka-GE" sz="3000" dirty="0"/>
              <a:t>მსგავსი ცენტრი გაიხსნა 2 რეგიონში:  თელავსა და ქუთაისში </a:t>
            </a:r>
          </a:p>
          <a:p>
            <a:r>
              <a:rPr lang="ka-GE" sz="3000" dirty="0"/>
              <a:t>2006 წელს ცენტრებმა მიიღეს სახელმწიფო დაფინანსება სოციალური პროგრამიდან </a:t>
            </a:r>
          </a:p>
          <a:p>
            <a:r>
              <a:rPr lang="ka-GE" sz="3000" dirty="0"/>
              <a:t>1 ადამიანზე დღეში 11 ლარი,  თვეში 230 ლარი </a:t>
            </a:r>
            <a:r>
              <a:rPr lang="ka-GE" dirty="0"/>
              <a:t> </a:t>
            </a:r>
            <a:endParaRPr lang="en-US" dirty="0"/>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3530176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274638"/>
            <a:ext cx="8610600" cy="1143000"/>
          </a:xfrm>
        </p:spPr>
        <p:txBody>
          <a:bodyPr>
            <a:noAutofit/>
          </a:bodyPr>
          <a:lstStyle/>
          <a:p>
            <a:pPr lvl="0"/>
            <a:r>
              <a:rPr lang="en-US" sz="3600" b="1" dirty="0" err="1"/>
              <a:t>პროტოკოლის</a:t>
            </a:r>
            <a:r>
              <a:rPr lang="ka-GE" sz="3600" b="1" dirty="0"/>
              <a:t> </a:t>
            </a:r>
            <a:r>
              <a:rPr lang="en-US" sz="3600" b="1" dirty="0"/>
              <a:t> </a:t>
            </a:r>
            <a:r>
              <a:rPr lang="en-US" sz="3600" b="1" dirty="0" err="1"/>
              <a:t>შემუშავების</a:t>
            </a:r>
            <a:r>
              <a:rPr lang="en-US" sz="3600" b="1" dirty="0"/>
              <a:t> </a:t>
            </a:r>
            <a:r>
              <a:rPr lang="en-US" sz="3600" b="1" dirty="0" err="1"/>
              <a:t>მეთოდოლოგია</a:t>
            </a:r>
            <a:endParaRPr lang="en-US" sz="3600" dirty="0"/>
          </a:p>
        </p:txBody>
      </p:sp>
      <p:sp>
        <p:nvSpPr>
          <p:cNvPr id="3" name="Content Placeholder 2"/>
          <p:cNvSpPr>
            <a:spLocks noGrp="1"/>
          </p:cNvSpPr>
          <p:nvPr>
            <p:ph idx="1"/>
          </p:nvPr>
        </p:nvSpPr>
        <p:spPr>
          <a:xfrm>
            <a:off x="457200" y="1447800"/>
            <a:ext cx="8229600" cy="4830763"/>
          </a:xfrm>
        </p:spPr>
        <p:txBody>
          <a:bodyPr>
            <a:normAutofit fontScale="25000" lnSpcReduction="20000"/>
          </a:bodyPr>
          <a:lstStyle/>
          <a:p>
            <a:pPr marL="0" indent="0">
              <a:buNone/>
            </a:pPr>
            <a:r>
              <a:rPr lang="ka-GE" sz="7200" dirty="0">
                <a:solidFill>
                  <a:srgbClr val="FF6600"/>
                </a:solidFill>
              </a:rPr>
              <a:t>გამოყენებული ლიტერატურა:  </a:t>
            </a:r>
          </a:p>
          <a:p>
            <a:r>
              <a:rPr lang="en-US" sz="7200" dirty="0"/>
              <a:t>Rehabilitation and recovery,   A comprehensive approach, Dirk den Hollander,  Jean Pierre </a:t>
            </a:r>
            <a:r>
              <a:rPr lang="en-US" sz="7200" i="1" dirty="0" err="1"/>
              <a:t>Wilken</a:t>
            </a:r>
            <a:endParaRPr lang="en-US" sz="7200" b="1" dirty="0"/>
          </a:p>
          <a:p>
            <a:r>
              <a:rPr lang="en-US" sz="7200" dirty="0"/>
              <a:t>Handbook of Psychiatric Rehabilitation  Robert Paul </a:t>
            </a:r>
            <a:r>
              <a:rPr lang="en-US" sz="7200" dirty="0" err="1"/>
              <a:t>Liberman</a:t>
            </a:r>
            <a:r>
              <a:rPr lang="ka-GE" sz="7200" dirty="0"/>
              <a:t> </a:t>
            </a:r>
            <a:r>
              <a:rPr lang="en-US" sz="7200" dirty="0"/>
              <a:t> </a:t>
            </a:r>
          </a:p>
          <a:p>
            <a:r>
              <a:rPr lang="ka-GE" sz="7200" dirty="0"/>
              <a:t>ინტეგრირებული ფსიქოლოგიური თერაპიული პროგრამა, ფოლკერ როდერი, ჰანს დიტერ ბრენერი, ნორბერტ კინცლე. გამომცემლობა აწმყო 2003წ.</a:t>
            </a:r>
            <a:r>
              <a:rPr lang="en-US" sz="7200" dirty="0"/>
              <a:t> (Integrated Psychological Therapy (IPT) for –Schizophrenia .  Volker </a:t>
            </a:r>
            <a:r>
              <a:rPr lang="en-US" sz="7200" dirty="0" err="1"/>
              <a:t>Roder</a:t>
            </a:r>
            <a:r>
              <a:rPr lang="en-US" sz="7200" dirty="0"/>
              <a:t> </a:t>
            </a:r>
            <a:r>
              <a:rPr lang="ka-GE" sz="7200" dirty="0"/>
              <a:t> </a:t>
            </a:r>
            <a:r>
              <a:rPr lang="en-US" sz="7200" dirty="0"/>
              <a:t>Hans D.  Brenner. </a:t>
            </a:r>
            <a:r>
              <a:rPr lang="ru-RU" sz="7200" dirty="0"/>
              <a:t>) </a:t>
            </a:r>
            <a:endParaRPr lang="ka-GE" sz="7200" dirty="0"/>
          </a:p>
          <a:p>
            <a:r>
              <a:rPr lang="ka-GE" sz="6400" dirty="0">
                <a:latin typeface="+mj-lt"/>
              </a:rPr>
              <a:t>ფსიქო–სოციალური რეაბილიტაციის დიფერენცირებული პროგრამები,  თემზე დაფუძნებული ამბულატორიული ფსიქიატრიული მომსახურება,რეკომენდაციები, საქართველოს ფსიქიკური ჯანმრთელობის კოალიცია</a:t>
            </a:r>
            <a:r>
              <a:rPr lang="ka-GE" sz="6400" b="1" dirty="0">
                <a:latin typeface="+mj-lt"/>
              </a:rPr>
              <a:t>, </a:t>
            </a:r>
            <a:r>
              <a:rPr lang="ka-GE" sz="6400" dirty="0">
                <a:latin typeface="+mj-lt"/>
              </a:rPr>
              <a:t>2018 წ.</a:t>
            </a:r>
            <a:endParaRPr lang="en-US" sz="6400" dirty="0">
              <a:latin typeface="+mj-lt"/>
            </a:endParaRPr>
          </a:p>
          <a:p>
            <a:r>
              <a:rPr lang="ka-GE" sz="7200" dirty="0"/>
              <a:t>შემთხვევის მართვა ფსიქიატრიაში, სტივ ონიეტი;</a:t>
            </a:r>
            <a:endParaRPr lang="en-US" sz="7200" dirty="0"/>
          </a:p>
          <a:p>
            <a:r>
              <a:rPr lang="ka-GE" sz="7200" dirty="0"/>
              <a:t>Psychiatric rehabilitation today: an overview. </a:t>
            </a:r>
            <a:r>
              <a:rPr lang="en-US" sz="7200" dirty="0" err="1"/>
              <a:t>Wulf</a:t>
            </a:r>
            <a:r>
              <a:rPr lang="en-US" sz="7200" dirty="0"/>
              <a:t> </a:t>
            </a:r>
            <a:r>
              <a:rPr lang="en-US" sz="7200" dirty="0" err="1"/>
              <a:t>Rossler</a:t>
            </a:r>
            <a:r>
              <a:rPr lang="en-US" sz="7200" dirty="0"/>
              <a:t>     https://www.ncbi.nlm.nih.gov/pmc/articles/PMC1636112/</a:t>
            </a:r>
          </a:p>
          <a:p>
            <a:r>
              <a:rPr lang="en-US" sz="7200" dirty="0"/>
              <a:t>WHO, WAPSR, Psychosocial Rehabilitation, Agreement Document, 1996</a:t>
            </a:r>
          </a:p>
          <a:p>
            <a:r>
              <a:rPr lang="ka-GE" sz="7200" dirty="0"/>
              <a:t>ფსიქო–სოციალური რეაბილიტაცია; სატრენინგო მოდული დარგში მომუშავე სპეციალისტებისათვის. მ. შარაშიძე, ნ. ბადრიშვილი, ა. ბეგიაშვილი</a:t>
            </a:r>
            <a:endParaRPr lang="en-US" sz="7200" dirty="0"/>
          </a:p>
          <a:p>
            <a:r>
              <a:rPr lang="ka-GE" sz="7200" dirty="0"/>
              <a:t>World Health Organization (WHO) QualityRights Tool Kit. </a:t>
            </a:r>
            <a:r>
              <a:rPr lang="en-US" sz="7200" dirty="0"/>
              <a:t>Assessing and improving quality and </a:t>
            </a:r>
            <a:r>
              <a:rPr lang="en-US" sz="7200" dirty="0" err="1"/>
              <a:t>humanrights</a:t>
            </a:r>
            <a:r>
              <a:rPr lang="en-US" sz="7200" dirty="0"/>
              <a:t> in mental health and social care facilities, 2012</a:t>
            </a:r>
          </a:p>
          <a:p>
            <a:pPr lvl="0"/>
            <a:endParaRPr lang="ka-GE" sz="7200" dirty="0"/>
          </a:p>
          <a:p>
            <a:pPr lvl="0"/>
            <a:endParaRPr lang="ka-GE" dirty="0"/>
          </a:p>
          <a:p>
            <a:pPr lvl="0"/>
            <a:endParaRPr lang="ka-GE" dirty="0"/>
          </a:p>
        </p:txBody>
      </p:sp>
      <p:sp>
        <p:nvSpPr>
          <p:cNvPr id="4" name="Slide Number Placeholder 3"/>
          <p:cNvSpPr>
            <a:spLocks noGrp="1"/>
          </p:cNvSpPr>
          <p:nvPr>
            <p:ph type="sldNum" sz="quarter" idx="12"/>
          </p:nvPr>
        </p:nvSpPr>
        <p:spPr>
          <a:xfrm>
            <a:off x="8129016" y="5734050"/>
            <a:ext cx="609600" cy="521208"/>
          </a:xfrm>
          <a:prstGeom prst="rect">
            <a:avLst/>
          </a:prstGeom>
        </p:spPr>
        <p:txBody>
          <a:bodyPr/>
          <a:lstStyle/>
          <a:p>
            <a:fld id="{D6E86A98-3A22-42DC-B6ED-1E86BEE8B727}"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err="1"/>
              <a:t>პროტოკოლის</a:t>
            </a:r>
            <a:r>
              <a:rPr lang="en-US" sz="3600" b="1" dirty="0"/>
              <a:t> </a:t>
            </a:r>
            <a:r>
              <a:rPr lang="en-US" sz="3600" b="1" dirty="0" err="1"/>
              <a:t>შემუშავების</a:t>
            </a:r>
            <a:r>
              <a:rPr lang="en-US" sz="3600" b="1" dirty="0"/>
              <a:t> </a:t>
            </a:r>
            <a:r>
              <a:rPr lang="en-US" sz="3600" b="1" dirty="0" err="1"/>
              <a:t>მეთოდოლოგია</a:t>
            </a:r>
            <a:endParaRPr lang="en-US" sz="3600" dirty="0"/>
          </a:p>
        </p:txBody>
      </p:sp>
      <p:sp>
        <p:nvSpPr>
          <p:cNvPr id="4" name="Content Placeholder 3"/>
          <p:cNvSpPr>
            <a:spLocks noGrp="1"/>
          </p:cNvSpPr>
          <p:nvPr>
            <p:ph sz="half" idx="2"/>
          </p:nvPr>
        </p:nvSpPr>
        <p:spPr>
          <a:xfrm>
            <a:off x="228600" y="1600200"/>
            <a:ext cx="8763000" cy="4525963"/>
          </a:xfrm>
        </p:spPr>
        <p:txBody>
          <a:bodyPr>
            <a:normAutofit/>
          </a:bodyPr>
          <a:lstStyle/>
          <a:p>
            <a:pPr marL="0" indent="0">
              <a:buNone/>
            </a:pPr>
            <a:r>
              <a:rPr lang="ka-GE" sz="2000" b="1" dirty="0">
                <a:latin typeface="+mj-lt"/>
              </a:rPr>
              <a:t>გამოვიყენეთ   სახელმწიფო ორგანოების  ნორმატიული აქტები: </a:t>
            </a:r>
            <a:r>
              <a:rPr lang="en-US" sz="2000" b="1" dirty="0">
                <a:latin typeface="+mj-lt"/>
              </a:rPr>
              <a:t> </a:t>
            </a:r>
            <a:endParaRPr lang="en-US" sz="2000" dirty="0">
              <a:latin typeface="+mj-lt"/>
            </a:endParaRPr>
          </a:p>
          <a:p>
            <a:r>
              <a:rPr lang="en-US" sz="2000" b="1" dirty="0" err="1">
                <a:latin typeface="+mj-lt"/>
              </a:rPr>
              <a:t>საქართველოს</a:t>
            </a:r>
            <a:r>
              <a:rPr lang="en-US" sz="2000" b="1" dirty="0">
                <a:latin typeface="+mj-lt"/>
              </a:rPr>
              <a:t> </a:t>
            </a:r>
            <a:r>
              <a:rPr lang="en-US" sz="2000" b="1" dirty="0" err="1">
                <a:latin typeface="+mj-lt"/>
              </a:rPr>
              <a:t>შრომის</a:t>
            </a:r>
            <a:r>
              <a:rPr lang="en-US" sz="2000" b="1" dirty="0">
                <a:latin typeface="+mj-lt"/>
              </a:rPr>
              <a:t>, </a:t>
            </a:r>
            <a:r>
              <a:rPr lang="en-US" sz="2000" b="1" dirty="0" err="1">
                <a:latin typeface="+mj-lt"/>
              </a:rPr>
              <a:t>ჯანმრთელობისა</a:t>
            </a:r>
            <a:r>
              <a:rPr lang="en-US" sz="2000" b="1" dirty="0">
                <a:latin typeface="+mj-lt"/>
              </a:rPr>
              <a:t> </a:t>
            </a:r>
            <a:r>
              <a:rPr lang="en-US" sz="2000" b="1" dirty="0" err="1">
                <a:latin typeface="+mj-lt"/>
              </a:rPr>
              <a:t>და</a:t>
            </a:r>
            <a:r>
              <a:rPr lang="en-US" sz="2000" b="1" dirty="0">
                <a:latin typeface="+mj-lt"/>
              </a:rPr>
              <a:t> </a:t>
            </a:r>
            <a:r>
              <a:rPr lang="ka-GE" sz="2000" b="1" dirty="0">
                <a:latin typeface="+mj-lt"/>
              </a:rPr>
              <a:t>  </a:t>
            </a:r>
            <a:r>
              <a:rPr lang="en-US" sz="2000" b="1" dirty="0" err="1">
                <a:latin typeface="+mj-lt"/>
              </a:rPr>
              <a:t>სოციალური</a:t>
            </a:r>
            <a:r>
              <a:rPr lang="en-US" sz="2000" b="1" dirty="0">
                <a:latin typeface="+mj-lt"/>
              </a:rPr>
              <a:t> </a:t>
            </a:r>
            <a:r>
              <a:rPr lang="ka-GE" sz="2000" b="1" dirty="0">
                <a:latin typeface="+mj-lt"/>
              </a:rPr>
              <a:t> </a:t>
            </a:r>
            <a:r>
              <a:rPr lang="en-US" sz="2000" b="1" dirty="0" err="1">
                <a:latin typeface="+mj-lt"/>
              </a:rPr>
              <a:t>დაცვის</a:t>
            </a:r>
            <a:r>
              <a:rPr lang="en-US" sz="2000" b="1" dirty="0">
                <a:latin typeface="+mj-lt"/>
              </a:rPr>
              <a:t> </a:t>
            </a:r>
            <a:r>
              <a:rPr lang="ka-GE" sz="2000" b="1" dirty="0">
                <a:latin typeface="+mj-lt"/>
              </a:rPr>
              <a:t> </a:t>
            </a:r>
            <a:r>
              <a:rPr lang="en-US" sz="2000" b="1" dirty="0" err="1">
                <a:latin typeface="+mj-lt"/>
              </a:rPr>
              <a:t>მინისტრის</a:t>
            </a:r>
            <a:r>
              <a:rPr lang="ka-GE" sz="2000" b="1" dirty="0">
                <a:latin typeface="+mj-lt"/>
              </a:rPr>
              <a:t>  </a:t>
            </a:r>
            <a:r>
              <a:rPr lang="en-US" sz="2000" b="1" dirty="0" err="1">
                <a:latin typeface="+mj-lt"/>
              </a:rPr>
              <a:t>ბრძანება</a:t>
            </a:r>
            <a:r>
              <a:rPr lang="en-US" sz="2000" b="1" dirty="0">
                <a:latin typeface="+mj-lt"/>
              </a:rPr>
              <a:t> №01-13/ნ</a:t>
            </a:r>
            <a:r>
              <a:rPr lang="ka-GE" sz="2000" b="1" dirty="0">
                <a:latin typeface="+mj-lt"/>
              </a:rPr>
              <a:t>    </a:t>
            </a:r>
            <a:r>
              <a:rPr lang="en-US" sz="2000" b="1" dirty="0" err="1">
                <a:solidFill>
                  <a:srgbClr val="FF0000"/>
                </a:solidFill>
                <a:latin typeface="+mj-lt"/>
              </a:rPr>
              <a:t>შეზღუდული</a:t>
            </a:r>
            <a:r>
              <a:rPr lang="en-US" sz="2000" b="1" dirty="0">
                <a:solidFill>
                  <a:srgbClr val="FF0000"/>
                </a:solidFill>
                <a:latin typeface="+mj-lt"/>
              </a:rPr>
              <a:t> </a:t>
            </a:r>
            <a:r>
              <a:rPr lang="en-US" sz="2000" b="1" dirty="0" err="1">
                <a:solidFill>
                  <a:srgbClr val="FF0000"/>
                </a:solidFill>
                <a:latin typeface="+mj-lt"/>
              </a:rPr>
              <a:t>შესაძლებლობის</a:t>
            </a:r>
            <a:r>
              <a:rPr lang="en-US" sz="2000" b="1" dirty="0">
                <a:solidFill>
                  <a:srgbClr val="FF0000"/>
                </a:solidFill>
                <a:latin typeface="+mj-lt"/>
              </a:rPr>
              <a:t> </a:t>
            </a:r>
            <a:r>
              <a:rPr lang="en-US" sz="2000" b="1" dirty="0" err="1">
                <a:solidFill>
                  <a:srgbClr val="FF0000"/>
                </a:solidFill>
                <a:latin typeface="+mj-lt"/>
              </a:rPr>
              <a:t>მქონე</a:t>
            </a:r>
            <a:r>
              <a:rPr lang="en-US" sz="2000" b="1" dirty="0">
                <a:solidFill>
                  <a:srgbClr val="FF0000"/>
                </a:solidFill>
                <a:latin typeface="+mj-lt"/>
              </a:rPr>
              <a:t> </a:t>
            </a:r>
            <a:r>
              <a:rPr lang="en-US" sz="2000" b="1" dirty="0" err="1">
                <a:solidFill>
                  <a:srgbClr val="FF0000"/>
                </a:solidFill>
                <a:latin typeface="+mj-lt"/>
              </a:rPr>
              <a:t>პირებისთვის</a:t>
            </a:r>
            <a:r>
              <a:rPr lang="en-US" sz="2000" b="1" dirty="0">
                <a:solidFill>
                  <a:srgbClr val="FF0000"/>
                </a:solidFill>
                <a:latin typeface="+mj-lt"/>
              </a:rPr>
              <a:t> </a:t>
            </a:r>
            <a:r>
              <a:rPr lang="en-US" sz="2000" b="1" dirty="0" err="1">
                <a:solidFill>
                  <a:srgbClr val="FF0000"/>
                </a:solidFill>
                <a:latin typeface="+mj-lt"/>
              </a:rPr>
              <a:t>დღის</a:t>
            </a:r>
            <a:r>
              <a:rPr lang="en-US" sz="2000" b="1" dirty="0">
                <a:solidFill>
                  <a:srgbClr val="FF0000"/>
                </a:solidFill>
                <a:latin typeface="+mj-lt"/>
              </a:rPr>
              <a:t> </a:t>
            </a:r>
            <a:r>
              <a:rPr lang="en-US" sz="2000" b="1" dirty="0" err="1">
                <a:solidFill>
                  <a:srgbClr val="FF0000"/>
                </a:solidFill>
                <a:latin typeface="+mj-lt"/>
              </a:rPr>
              <a:t>ცენტრის</a:t>
            </a:r>
            <a:r>
              <a:rPr lang="en-US" sz="2000" b="1" dirty="0">
                <a:solidFill>
                  <a:srgbClr val="FF0000"/>
                </a:solidFill>
                <a:latin typeface="+mj-lt"/>
              </a:rPr>
              <a:t> </a:t>
            </a:r>
            <a:r>
              <a:rPr lang="en-US" sz="2000" b="1" dirty="0" err="1">
                <a:solidFill>
                  <a:srgbClr val="FF0000"/>
                </a:solidFill>
                <a:latin typeface="+mj-lt"/>
              </a:rPr>
              <a:t>მომსახურების</a:t>
            </a:r>
            <a:r>
              <a:rPr lang="en-US" sz="2000" b="1" dirty="0">
                <a:solidFill>
                  <a:srgbClr val="FF0000"/>
                </a:solidFill>
                <a:latin typeface="+mj-lt"/>
              </a:rPr>
              <a:t> </a:t>
            </a:r>
            <a:r>
              <a:rPr lang="en-US" sz="2000" b="1" dirty="0" err="1">
                <a:solidFill>
                  <a:srgbClr val="FF0000"/>
                </a:solidFill>
                <a:latin typeface="+mj-lt"/>
              </a:rPr>
              <a:t>სტანდარტების</a:t>
            </a:r>
            <a:r>
              <a:rPr lang="en-US" sz="2000" b="1" dirty="0">
                <a:solidFill>
                  <a:srgbClr val="FF0000"/>
                </a:solidFill>
                <a:latin typeface="+mj-lt"/>
              </a:rPr>
              <a:t> </a:t>
            </a:r>
            <a:r>
              <a:rPr lang="ka-GE" sz="2000" b="1" dirty="0">
                <a:solidFill>
                  <a:srgbClr val="FF0000"/>
                </a:solidFill>
                <a:latin typeface="+mj-lt"/>
              </a:rPr>
              <a:t> </a:t>
            </a:r>
            <a:r>
              <a:rPr lang="en-US" sz="2000" b="1" dirty="0" err="1">
                <a:latin typeface="+mj-lt"/>
              </a:rPr>
              <a:t>დამტკიცების</a:t>
            </a:r>
            <a:r>
              <a:rPr lang="en-US" sz="2000" b="1" dirty="0">
                <a:latin typeface="+mj-lt"/>
              </a:rPr>
              <a:t> </a:t>
            </a:r>
            <a:r>
              <a:rPr lang="en-US" sz="2000" b="1" dirty="0" err="1">
                <a:latin typeface="+mj-lt"/>
              </a:rPr>
              <a:t>შესახებ</a:t>
            </a:r>
            <a:endParaRPr lang="ka-GE" sz="2000" b="1" dirty="0">
              <a:latin typeface="+mj-lt"/>
            </a:endParaRPr>
          </a:p>
          <a:p>
            <a:endParaRPr lang="en-US" sz="2000" dirty="0">
              <a:latin typeface="+mj-lt"/>
            </a:endParaRPr>
          </a:p>
          <a:p>
            <a:r>
              <a:rPr lang="ka-GE" sz="2000" dirty="0">
                <a:latin typeface="+mj-lt"/>
              </a:rPr>
              <a:t>საქართველოს მთავრობის დადგენილება №601 „ სოციალური</a:t>
            </a:r>
          </a:p>
          <a:p>
            <a:pPr marL="0" indent="0">
              <a:buNone/>
            </a:pPr>
            <a:r>
              <a:rPr lang="ka-GE" sz="2000" dirty="0">
                <a:latin typeface="+mj-lt"/>
              </a:rPr>
              <a:t>რეაბილიტაციისა და ბავშვზე ზრუნვის 2018 წლის სახელმწიფო პროგრამის დამტკიცების შესახებ“ </a:t>
            </a:r>
          </a:p>
          <a:p>
            <a:pPr marL="0" indent="0">
              <a:buNone/>
            </a:pPr>
            <a:r>
              <a:rPr lang="en-US" sz="2000" b="1" dirty="0">
                <a:latin typeface="+mj-lt"/>
              </a:rPr>
              <a:t> </a:t>
            </a:r>
            <a:endParaRPr lang="en-US" sz="2000" dirty="0">
              <a:latin typeface="+mj-lt"/>
            </a:endParaRPr>
          </a:p>
          <a:p>
            <a:r>
              <a:rPr lang="ka-GE" sz="2000" dirty="0">
                <a:latin typeface="+mj-lt"/>
              </a:rPr>
              <a:t>ჯანდაცვის სამინიტროს ბრძანება მომსახურებების მიმწოდებელთა  რეგისტრაციის წესი  შესახებ </a:t>
            </a:r>
            <a:r>
              <a:rPr lang="en-US" b="1" dirty="0"/>
              <a:t> </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19077766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433</TotalTime>
  <Words>1140</Words>
  <Application>Microsoft Office PowerPoint</Application>
  <PresentationFormat>On-screen Show (4:3)</PresentationFormat>
  <Paragraphs>189</Paragraphs>
  <Slides>21</Slides>
  <Notes>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Sylfaen</vt:lpstr>
      <vt:lpstr>Office Theme</vt:lpstr>
      <vt:lpstr>ფსიქიატრიული რეაბილიტაციური  დღის ცენტრი </vt:lpstr>
      <vt:lpstr>ფსიქიატრიული  რეაბილიტაციური  დღის ცენტრი(ფრდც) </vt:lpstr>
      <vt:lpstr>სტანდარტის  მიზანი</vt:lpstr>
      <vt:lpstr>სამიზნე  ჯგუფი </vt:lpstr>
      <vt:lpstr>პროტოკოლის შემუშავების მეთოდოლოგია</vt:lpstr>
      <vt:lpstr>ისტორია </vt:lpstr>
      <vt:lpstr>ისტორია </vt:lpstr>
      <vt:lpstr>პროტოკოლის  შემუშავების მეთოდოლოგია</vt:lpstr>
      <vt:lpstr>პროტოკოლის შემუშავების მეთოდოლოგია</vt:lpstr>
      <vt:lpstr>მომსახურეობის  პრინციპები</vt:lpstr>
      <vt:lpstr>მომსახურეობის პრინციპები</vt:lpstr>
      <vt:lpstr>სტანდარტები</vt:lpstr>
      <vt:lpstr>PowerPoint Presentation</vt:lpstr>
      <vt:lpstr>სტადარტები </vt:lpstr>
      <vt:lpstr>პერსონალთან დაკავშირებული საკითხები </vt:lpstr>
      <vt:lpstr>მიღების/ჩართვის წესი  </vt:lpstr>
      <vt:lpstr>ჩარიცხვის წესი II </vt:lpstr>
      <vt:lpstr>ფსიქიატრიულ რაბილიტაციურ დღის ცენტრში  ჩასატარებელი სარეკომენდაციო  ინტერვენციები  </vt:lpstr>
      <vt:lpstr>დისკუსიის თემები </vt:lpstr>
      <vt:lpstr>ფრდც რეკომენდირებული განაწილება ?</vt:lpstr>
      <vt:lpstr>მადლობა,  რომ ამდენი ხნის განმავლობაში მისმენდით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Nino</dc:creator>
  <cp:lastModifiedBy>Eka Chkonia</cp:lastModifiedBy>
  <cp:revision>62</cp:revision>
  <dcterms:created xsi:type="dcterms:W3CDTF">2006-08-16T00:00:00Z</dcterms:created>
  <dcterms:modified xsi:type="dcterms:W3CDTF">2018-06-14T10:43:26Z</dcterms:modified>
</cp:coreProperties>
</file>